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270" r:id="rId5"/>
    <p:sldId id="272" r:id="rId6"/>
    <p:sldId id="273" r:id="rId7"/>
    <p:sldId id="274" r:id="rId8"/>
    <p:sldId id="276" r:id="rId9"/>
    <p:sldId id="275" r:id="rId10"/>
    <p:sldId id="277" r:id="rId11"/>
    <p:sldId id="283" r:id="rId12"/>
    <p:sldId id="278" r:id="rId13"/>
    <p:sldId id="279" r:id="rId14"/>
    <p:sldId id="280" r:id="rId15"/>
    <p:sldId id="281" r:id="rId16"/>
    <p:sldId id="282"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6" r:id="rId38"/>
    <p:sldId id="307" r:id="rId39"/>
    <p:sldId id="310" r:id="rId40"/>
    <p:sldId id="311" r:id="rId41"/>
    <p:sldId id="312" r:id="rId42"/>
    <p:sldId id="313" r:id="rId43"/>
    <p:sldId id="308" r:id="rId44"/>
    <p:sldId id="309" r:id="rId45"/>
    <p:sldId id="304" r:id="rId46"/>
    <p:sldId id="305" r:id="rId47"/>
    <p:sldId id="27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93" autoAdjust="0"/>
    <p:restoredTop sz="81853" autoAdjust="0"/>
  </p:normalViewPr>
  <p:slideViewPr>
    <p:cSldViewPr snapToGrid="0" showGuides="1">
      <p:cViewPr varScale="1">
        <p:scale>
          <a:sx n="94" d="100"/>
          <a:sy n="94" d="100"/>
        </p:scale>
        <p:origin x="732"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2/13/2018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(and should) write tests for our code. They help exercise our code to do what we think it should do, and if we change code, it can detect regressions and unexpected failures.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862298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use </a:t>
            </a:r>
            <a:r>
              <a:rPr lang="en-US" sz="1200" kern="1200" dirty="0" err="1">
                <a:solidFill>
                  <a:schemeClr val="tx1"/>
                </a:solidFill>
                <a:effectLst/>
                <a:latin typeface="+mn-lt"/>
                <a:ea typeface="+mn-ea"/>
                <a:cs typeface="+mn-cs"/>
              </a:rPr>
              <a:t>Intellitest</a:t>
            </a:r>
            <a:r>
              <a:rPr lang="en-US" sz="1200" kern="1200" dirty="0">
                <a:solidFill>
                  <a:schemeClr val="tx1"/>
                </a:solidFill>
                <a:effectLst/>
                <a:latin typeface="+mn-lt"/>
                <a:ea typeface="+mn-ea"/>
                <a:cs typeface="+mn-cs"/>
              </a:rPr>
              <a:t> to generate tests for us and exercise our code's boundary conditions (show what happens with the Zune bug). Note that this requires Enterprise SKU, so that's probably not doable for everyone, but it is an option.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526490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process is to do code reviews. Part of that is a traditional manual code review. Doing this with modern tools (diffs, DevOps notifications, etc.) is much easier than it ever has been.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674490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that relies on humans, who may be stressed out, having a bad day, or sick. They will miss things.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3571753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Would you be able to see this issue out of the gate with not disposing something that implements </a:t>
            </a:r>
            <a:r>
              <a:rPr lang="en-US" sz="1200" kern="1200" dirty="0" err="1">
                <a:solidFill>
                  <a:schemeClr val="tx1"/>
                </a:solidFill>
                <a:effectLst/>
                <a:latin typeface="+mn-lt"/>
                <a:ea typeface="+mn-ea"/>
                <a:cs typeface="+mn-cs"/>
              </a:rPr>
              <a:t>IDisposable</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722709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this one? This should really use the “.Count” property, not the “.Count()” LINQ extension method.</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346118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to find issues as soon as we type code. The quote may be morbid, but it’s true!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050233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FxCop</a:t>
            </a:r>
            <a:r>
              <a:rPr lang="en-US" sz="1200" kern="1200" dirty="0">
                <a:solidFill>
                  <a:schemeClr val="tx1"/>
                </a:solidFill>
                <a:effectLst/>
                <a:latin typeface="+mn-lt"/>
                <a:ea typeface="+mn-ea"/>
                <a:cs typeface="+mn-cs"/>
              </a:rPr>
              <a:t> has been around for a long time. In fact, this screen shot was from another slide deck I did years ago. That should be an indicator of how old this tool is.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4167287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it got “in the box” as the “Code Analysis” tool.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2159566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the problem is the timing. It won't do anything until you successfully compile code. It only works at the assembly level.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507835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the best of intentions, and we are smart, intelligent folks. But we're </a:t>
            </a:r>
            <a:r>
              <a:rPr lang="en-US" sz="1200" kern="1200" dirty="0" err="1">
                <a:solidFill>
                  <a:schemeClr val="tx1"/>
                </a:solidFill>
                <a:effectLst/>
                <a:latin typeface="+mn-lt"/>
                <a:ea typeface="+mn-ea"/>
                <a:cs typeface="+mn-cs"/>
              </a:rPr>
              <a:t>falliable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588305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something that works as you type.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220350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Thankfully we now have the Compiler API, which allows us to write analyzers that can find issues as soon as you type.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190738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doing analysis for formatting issues is a good thing. But don’t argue over them for hours at a time, just pick something to be consistent.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3778179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what .</a:t>
            </a:r>
            <a:r>
              <a:rPr lang="en-US" sz="1200" kern="1200" dirty="0" err="1">
                <a:solidFill>
                  <a:schemeClr val="tx1"/>
                </a:solidFill>
                <a:effectLst/>
                <a:latin typeface="+mn-lt"/>
                <a:ea typeface="+mn-ea"/>
                <a:cs typeface="+mn-cs"/>
              </a:rPr>
              <a:t>editorconfig</a:t>
            </a:r>
            <a:r>
              <a:rPr lang="en-US" sz="1200" kern="1200" dirty="0">
                <a:solidFill>
                  <a:schemeClr val="tx1"/>
                </a:solidFill>
                <a:effectLst/>
                <a:latin typeface="+mn-lt"/>
                <a:ea typeface="+mn-ea"/>
                <a:cs typeface="+mn-cs"/>
              </a:rPr>
              <a:t> can do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316425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don't argue over them.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812369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Just agree on something and be consistent.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634828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apparently Apple does this </a:t>
            </a:r>
            <a:r>
              <a:rPr lang="en-US" sz="1200" kern="1200" dirty="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3442604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request: STRONGLY CONSIDER turning on "warning as errors" in new projects and setting rule severities to “Error”. In most cases, those compiler warnings should be in your face, and a yellow light will be ignored.</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201572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there are other products you can use. I won't show any of them here, but you are encouraged to check them out and evaluate them.</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4103578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a:t>
            </a:r>
            <a:r>
              <a:rPr lang="en-US" dirty="0" err="1"/>
              <a:t>editorconfig</a:t>
            </a:r>
            <a:r>
              <a:rPr lang="en-US" dirty="0"/>
              <a:t> can affect code styles, and what happens when you add analyzers to a project and what they can find.</a:t>
            </a:r>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376462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there's a truism in code, it's that we'll write code that fails. And sometimes that happens spectacularly.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355606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So….that's great. You can write your own .</a:t>
            </a:r>
            <a:r>
              <a:rPr lang="en-US" sz="1200" kern="1200" dirty="0" err="1">
                <a:solidFill>
                  <a:schemeClr val="tx1"/>
                </a:solidFill>
                <a:effectLst/>
                <a:latin typeface="+mn-lt"/>
                <a:ea typeface="+mn-ea"/>
                <a:cs typeface="+mn-cs"/>
              </a:rPr>
              <a:t>editorconfig</a:t>
            </a:r>
            <a:r>
              <a:rPr lang="en-US" sz="1200" kern="1200" dirty="0">
                <a:solidFill>
                  <a:schemeClr val="tx1"/>
                </a:solidFill>
                <a:effectLst/>
                <a:latin typeface="+mn-lt"/>
                <a:ea typeface="+mn-ea"/>
                <a:cs typeface="+mn-cs"/>
              </a:rPr>
              <a:t>, and you can get analyzers from </a:t>
            </a:r>
            <a:r>
              <a:rPr lang="en-US" sz="1200" kern="1200" dirty="0" err="1">
                <a:solidFill>
                  <a:schemeClr val="tx1"/>
                </a:solidFill>
                <a:effectLst/>
                <a:latin typeface="+mn-lt"/>
                <a:ea typeface="+mn-ea"/>
                <a:cs typeface="+mn-cs"/>
              </a:rPr>
              <a:t>Nuget</a:t>
            </a:r>
            <a:r>
              <a:rPr lang="en-US" sz="1200" kern="1200" dirty="0">
                <a:solidFill>
                  <a:schemeClr val="tx1"/>
                </a:solidFill>
                <a:effectLst/>
                <a:latin typeface="+mn-lt"/>
                <a:ea typeface="+mn-ea"/>
                <a:cs typeface="+mn-cs"/>
              </a:rPr>
              <a:t> packages. But….what if you want to write your own?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4046346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CSLA is a business object library I’ve used. CSLA has some conventions that you must adhere to. For example, all CSLA-based classes must be serializable. In this example, we don’t have [Serializable], and when we get to distributing the object across the wire, it’ll fail.</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882383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Compiler API, you can write your own analyzers to not only show that error, but provide a code fix so developers can rectify the problem easily.</a:t>
            </a:r>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50509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make sure you’ve installed the .NET Compiler Platform SDK.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577347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you’ll get a project template that will generate the scaffolding for you with a simple analyzer and code fix built in. This shows you the machinery of analyzers and code fixes.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633696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You’ll want to have the Syntax Visualizer window up (which comes with the SDK install) as it helps you figure out what you’re looking for in the tree.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1891132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code fixes, the Roslyn </a:t>
            </a:r>
            <a:r>
              <a:rPr lang="en-US" sz="1200" kern="1200" dirty="0" err="1">
                <a:solidFill>
                  <a:schemeClr val="tx1"/>
                </a:solidFill>
                <a:effectLst/>
                <a:latin typeface="+mn-lt"/>
                <a:ea typeface="+mn-ea"/>
                <a:cs typeface="+mn-cs"/>
              </a:rPr>
              <a:t>Quoter</a:t>
            </a:r>
            <a:r>
              <a:rPr lang="en-US" sz="1200" kern="1200" dirty="0">
                <a:solidFill>
                  <a:schemeClr val="tx1"/>
                </a:solidFill>
                <a:effectLst/>
                <a:latin typeface="+mn-lt"/>
                <a:ea typeface="+mn-ea"/>
                <a:cs typeface="+mn-cs"/>
              </a:rPr>
              <a:t> tool helps you figure out the syntax elements you need to generate.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1923844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this isn't easy. In fact, at first it may feel like climbing Mount Everest. There's no way around this, you're doing stuff with tokens, symbols, etc. - things that are at a compilation level, and it's not easy.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3370953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stick with it, you’ll have a great view of your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4152849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I wrote some of the analyzers and code fixes for CSLA.</a:t>
            </a:r>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164492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Sometimes, it’s obvious when someone has written a train wreck. This code copies the contents of an array (source) to destination. But….all it needed to do was call:</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source.CopyTo</a:t>
            </a:r>
            <a:r>
              <a:rPr lang="en-US" sz="1200" kern="1200" dirty="0">
                <a:solidFill>
                  <a:schemeClr val="tx1"/>
                </a:solidFill>
                <a:effectLst/>
                <a:latin typeface="+mn-lt"/>
                <a:ea typeface="+mn-ea"/>
                <a:cs typeface="+mn-cs"/>
              </a:rPr>
              <a:t>(destination, 0); // assume destination is the same size as 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(Yes, this was code I found in a production app that had been live for at least 10 years. Copies of it were all over the place.)</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3861722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analyzers and being able to write your own – those are powerful tools. I strongly encourage you to use ones that exist and create your own for cases you’re running into with your own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3605852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u="none" strike="noStrike" kern="1200" dirty="0">
                <a:solidFill>
                  <a:schemeClr val="tx1"/>
                </a:solidFill>
                <a:effectLst/>
                <a:latin typeface="+mn-lt"/>
                <a:ea typeface="+mn-ea"/>
                <a:cs typeface="+mn-cs"/>
              </a:rPr>
              <a:t>.NET Development Using the Compiler API - https://www.apress.com/us/book/9781484221105</a:t>
            </a:r>
            <a:endParaRPr lang="en-US" dirty="0"/>
          </a:p>
          <a:p>
            <a:r>
              <a:rPr lang="en-US" dirty="0"/>
              <a:t>* Automating Code Reviews in .NET - https://magenic.com/media/2669/automating-code-reviews-in-net.pdf</a:t>
            </a:r>
          </a:p>
          <a:p>
            <a:r>
              <a:rPr lang="en-US" dirty="0"/>
              <a:t>* Roslyn Analyzer IDs Problem .NET Core, .NET Standard APIs - https://visualstudiomagazine.com/articles/2017/11/07/api-analyzer.aspx</a:t>
            </a:r>
          </a:p>
          <a:p>
            <a:r>
              <a:rPr lang="en-US" dirty="0"/>
              <a:t>* Rigging up Roslyn Analyzers in .NET Core - https://blogs.msdn.microsoft.com/devfish/2017/11/09/rigging-up-roslyn-analyzers-in-net-core/</a:t>
            </a:r>
          </a:p>
          <a:p>
            <a:r>
              <a:rPr lang="en-US" dirty="0"/>
              <a:t>* Your New Virtual API Review Assistant - https://channel9.msdn.com/coding4fun/blog/Your-New-Virtual-API-Review-Assistant</a:t>
            </a:r>
          </a:p>
          <a:p>
            <a:r>
              <a:rPr lang="en-US" dirty="0"/>
              <a:t>* Code Analysis, Profiling and Refactoring Tools for Visual Studio 2017 - https://visualstudiomagazine.com/Articles/2017/10/01/Code-Analysis.aspx</a:t>
            </a:r>
          </a:p>
          <a:p>
            <a:r>
              <a:rPr lang="en-US" dirty="0"/>
              <a:t>* Hands-free Security Scanning within .NET Applications - http://rion.io/2017/10/02/hands-free-security-scanning-within-net-applications/</a:t>
            </a:r>
          </a:p>
          <a:p>
            <a:r>
              <a:rPr lang="en-US" dirty="0"/>
              <a:t>* Amazon Says One Engineer's Simple Mistake Brought the Internet Down - http://gizmodo.com/amazon-says-one-engineers-simple-mistake-brought-the-in-1792907038</a:t>
            </a:r>
          </a:p>
          <a:p>
            <a:r>
              <a:rPr lang="en-US" dirty="0"/>
              <a:t>* Summary of the Amazon S3 Service Disruption in the Northern Virginia (US-EAST-1) Region - https://aws.amazon.com/message/41926/?tag=gizmodoamzn-20&amp;ascsubtag=d4705d0fcbaa3d7dea98dcccbf155390f1065cbe&amp;rawdata=%5Bt%7Clink%5Bp%7C1792907038%5Bau%7C452356546%5Bb%7Cgizmodo</a:t>
            </a:r>
          </a:p>
          <a:p>
            <a:r>
              <a:rPr lang="en-US" dirty="0"/>
              <a:t>* Everything You Need to Know About </a:t>
            </a:r>
            <a:r>
              <a:rPr lang="en-US" dirty="0" err="1"/>
              <a:t>Cloudbleed</a:t>
            </a:r>
            <a:r>
              <a:rPr lang="en-US" dirty="0"/>
              <a:t>, the Latest Internet Security Disaster - http://gizmodo.com/everything-you-need-to-know-about-cloudbleed-the-lates-1792710616</a:t>
            </a:r>
          </a:p>
          <a:p>
            <a:r>
              <a:rPr lang="en-US" dirty="0"/>
              <a:t>* Incident report on memory leak caused by </a:t>
            </a:r>
            <a:r>
              <a:rPr lang="en-US" dirty="0" err="1"/>
              <a:t>Cloudflare</a:t>
            </a:r>
            <a:r>
              <a:rPr lang="en-US" dirty="0"/>
              <a:t> parser bug - https://blog.cloudflare.com/incident-report-on-memory-leak-caused-by-cloudflare-parser-bug/</a:t>
            </a:r>
          </a:p>
          <a:p>
            <a:r>
              <a:rPr lang="en-US" dirty="0"/>
              <a:t>* Windows Azure storage issue: Expired HTTPS certificate possibly at fault - http://www.zdnet.com/article/windows-azure-storage-issue-expired-https-certificate-possibly-at-fault/</a:t>
            </a:r>
          </a:p>
          <a:p>
            <a:r>
              <a:rPr lang="en-US" dirty="0"/>
              <a:t>* Windows Azure Service Disruption from Expired Certificate - https://azure.microsoft.com/en-us/blog/windows-azure-service-disruption-from-expired-certificate/</a:t>
            </a:r>
          </a:p>
          <a:p>
            <a:r>
              <a:rPr lang="en-US" dirty="0"/>
              <a:t>* Back to Basics: Explore the Edge Cases or Date Math will Get You - http://www.hanselman.com/blog/BackToBasicsExploreTheEdgeCasesOrDateMathWillGetYou.aspx</a:t>
            </a:r>
          </a:p>
          <a:p>
            <a:r>
              <a:rPr lang="en-US" dirty="0"/>
              <a:t>* Zune bug explained in detail - https://techcrunch.com/2008/12/31/zune-bug-explained-in-detail/</a:t>
            </a:r>
          </a:p>
          <a:p>
            <a:endParaRPr lang="en-US" dirty="0"/>
          </a:p>
          <a:p>
            <a:r>
              <a:rPr lang="en-US" dirty="0"/>
              <a:t>* Roslyn-Analyzers - https://github.com/dotnet/roslyn-analyzers</a:t>
            </a:r>
          </a:p>
          <a:p>
            <a:r>
              <a:rPr lang="en-US" dirty="0"/>
              <a:t>* Microsoft Code Analysis 2017 - https://marketplace.visualstudio.com/items?itemName=VisualStudioPlatformTeam.MicrosoftCodeAnalysis2017</a:t>
            </a:r>
          </a:p>
          <a:p>
            <a:r>
              <a:rPr lang="en-US" dirty="0"/>
              <a:t>* </a:t>
            </a:r>
            <a:r>
              <a:rPr lang="en-US" dirty="0" err="1"/>
              <a:t>SonarQube</a:t>
            </a:r>
            <a:r>
              <a:rPr lang="en-US" dirty="0"/>
              <a:t> - https://www.sonarqube.org/</a:t>
            </a:r>
          </a:p>
          <a:p>
            <a:r>
              <a:rPr lang="en-US" dirty="0"/>
              <a:t>	* </a:t>
            </a:r>
            <a:r>
              <a:rPr lang="en-US" dirty="0" err="1"/>
              <a:t>SonarC</a:t>
            </a:r>
            <a:r>
              <a:rPr lang="en-US" dirty="0"/>
              <a:t># - https://www.sonarsource.com/products/codeanalyzers/sonarcsharp.html</a:t>
            </a:r>
          </a:p>
          <a:p>
            <a:r>
              <a:rPr lang="en-US" dirty="0"/>
              <a:t>	* </a:t>
            </a:r>
            <a:r>
              <a:rPr lang="en-US" dirty="0" err="1"/>
              <a:t>SonarLint</a:t>
            </a:r>
            <a:r>
              <a:rPr lang="en-US" dirty="0"/>
              <a:t> for Visual Studio - http://www.sonarlint.org/visualstudio/index.html</a:t>
            </a:r>
          </a:p>
          <a:p>
            <a:r>
              <a:rPr lang="en-US" dirty="0"/>
              <a:t>	* </a:t>
            </a:r>
            <a:r>
              <a:rPr lang="en-US" dirty="0" err="1"/>
              <a:t>SonarAnalyzers</a:t>
            </a:r>
            <a:r>
              <a:rPr lang="en-US" dirty="0"/>
              <a:t> - https://www.nuget.org/packages/SonarAnalyzer.CSharp/</a:t>
            </a: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2211887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case, I think any dev would see this right away and have this look on their face </a:t>
            </a:r>
            <a:r>
              <a:rPr lang="en-US" sz="1200" kern="1200" dirty="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02345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Other times, it’s much harder to see the bug.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99894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code is from the Zune. Do you think you could’ve caught the error at first glance?</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727203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arguably even worse. Remember </a:t>
            </a:r>
            <a:r>
              <a:rPr lang="en-US" sz="1200" kern="1200" dirty="0" err="1">
                <a:solidFill>
                  <a:schemeClr val="tx1"/>
                </a:solidFill>
                <a:effectLst/>
                <a:latin typeface="+mn-lt"/>
                <a:ea typeface="+mn-ea"/>
                <a:cs typeface="+mn-cs"/>
              </a:rPr>
              <a:t>Cloudbleed</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79520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to run our code through a microscope to let us find these errors as quickly as possible.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21084680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Analyzing Code in .NET</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3703320" cy="4647426"/>
          </a:xfrm>
          <a:prstGeom prst="rect">
            <a:avLst/>
          </a:prstGeom>
        </p:spPr>
        <p:txBody>
          <a:bodyPr wrap="square">
            <a:spAutoFit/>
          </a:bodyPr>
          <a:lstStyle/>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 = ORIGINYEAR; /* = 1980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while (days &gt;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a:t>
            </a:r>
            <a:r>
              <a:rPr lang="en-US" sz="1600" dirty="0" err="1">
                <a:solidFill>
                  <a:srgbClr val="000000"/>
                </a:solidFill>
                <a:latin typeface="Consolas" panose="020B0609020204030204" pitchFamily="49" charset="0"/>
                <a:ea typeface="ＭＳ Ｐゴシック" pitchFamily="-72" charset="-128"/>
                <a:cs typeface="Consolas" panose="020B0609020204030204" pitchFamily="49" charset="0"/>
              </a:rPr>
              <a:t>IsLeapYear</a:t>
            </a: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(days &gt;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else</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p:txBody>
      </p:sp>
      <p:sp>
        <p:nvSpPr>
          <p:cNvPr id="4" name="Rectangle 3">
            <a:extLst>
              <a:ext uri="{FF2B5EF4-FFF2-40B4-BE49-F238E27FC236}">
                <a16:creationId xmlns:a16="http://schemas.microsoft.com/office/drawing/2014/main" id="{032ADC2C-CFC9-40EB-B0D1-350D9931E42E}"/>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a:p>
            <a:pPr algn="r"/>
            <a:r>
              <a:rPr lang="en-US" sz="1200" dirty="0">
                <a:latin typeface="+mj-lt"/>
                <a:cs typeface="Calibri" pitchFamily="34" charset="0"/>
              </a:rPr>
              <a:t>https://www.wired.com/2008/12/zune-freeze-res/</a:t>
            </a:r>
          </a:p>
        </p:txBody>
      </p:sp>
      <p:pic>
        <p:nvPicPr>
          <p:cNvPr id="6" name="Picture 5">
            <a:extLst>
              <a:ext uri="{FF2B5EF4-FFF2-40B4-BE49-F238E27FC236}">
                <a16:creationId xmlns:a16="http://schemas.microsoft.com/office/drawing/2014/main" id="{1A17E825-F4B0-43A2-AF74-BCDFCB01C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1" y="559138"/>
            <a:ext cx="2976880" cy="2976880"/>
          </a:xfrm>
          <a:prstGeom prst="rect">
            <a:avLst/>
          </a:prstGeom>
        </p:spPr>
      </p:pic>
      <p:sp>
        <p:nvSpPr>
          <p:cNvPr id="7" name="Rectangle 6">
            <a:extLst>
              <a:ext uri="{FF2B5EF4-FFF2-40B4-BE49-F238E27FC236}">
                <a16:creationId xmlns:a16="http://schemas.microsoft.com/office/drawing/2014/main" id="{D6E9AC3B-F043-4B80-B18C-B8E28527041C}"/>
              </a:ext>
            </a:extLst>
          </p:cNvPr>
          <p:cNvSpPr/>
          <p:nvPr/>
        </p:nvSpPr>
        <p:spPr>
          <a:xfrm>
            <a:off x="2085340" y="1723390"/>
            <a:ext cx="1430020" cy="30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33AB67B7-4F50-4B82-9D7E-B6ACF7086A19}"/>
              </a:ext>
            </a:extLst>
          </p:cNvPr>
          <p:cNvSpPr txBox="1"/>
          <p:nvPr/>
        </p:nvSpPr>
        <p:spPr>
          <a:xfrm>
            <a:off x="6195933" y="2774974"/>
            <a:ext cx="697627"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Arial" pitchFamily="-72" charset="0"/>
                <a:ea typeface="ＭＳ Ｐゴシック" pitchFamily="-72" charset="-128"/>
              </a:rPr>
              <a:t>?</a:t>
            </a:r>
          </a:p>
        </p:txBody>
      </p:sp>
      <p:cxnSp>
        <p:nvCxnSpPr>
          <p:cNvPr id="11" name="Connector: Elbow 10">
            <a:extLst>
              <a:ext uri="{FF2B5EF4-FFF2-40B4-BE49-F238E27FC236}">
                <a16:creationId xmlns:a16="http://schemas.microsoft.com/office/drawing/2014/main" id="{816D3372-3144-46CC-9E2A-2765C93A3DB2}"/>
              </a:ext>
            </a:extLst>
          </p:cNvPr>
          <p:cNvCxnSpPr>
            <a:stCxn id="9" idx="0"/>
            <a:endCxn id="7" idx="3"/>
          </p:cNvCxnSpPr>
          <p:nvPr/>
        </p:nvCxnSpPr>
        <p:spPr>
          <a:xfrm rot="16200000" flipV="1">
            <a:off x="4580462" y="810688"/>
            <a:ext cx="899184" cy="3029387"/>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6DD434-C5BF-47E7-83EB-69C5B40400E3}"/>
              </a:ext>
            </a:extLst>
          </p:cNvPr>
          <p:cNvSpPr/>
          <p:nvPr/>
        </p:nvSpPr>
        <p:spPr>
          <a:xfrm>
            <a:off x="6096000" y="4403037"/>
            <a:ext cx="6096000" cy="1477328"/>
          </a:xfrm>
          <a:prstGeom prst="rect">
            <a:avLst/>
          </a:prstGeom>
        </p:spPr>
        <p:txBody>
          <a:bodyPr>
            <a:spAutoFit/>
          </a:bodyPr>
          <a:lstStyle/>
          <a:p>
            <a:r>
              <a:rPr lang="en-US" dirty="0"/>
              <a:t>"A bug in the internal clock driver related to the way the device handles a leap year affected Zune users," said the company in a statement. "That being the case, the issue should be resolved over the next 24 hours as the time change moves to January 1, 2009."</a:t>
            </a:r>
          </a:p>
        </p:txBody>
      </p:sp>
    </p:spTree>
    <p:extLst>
      <p:ext uri="{BB962C8B-B14F-4D97-AF65-F5344CB8AC3E}">
        <p14:creationId xmlns:p14="http://schemas.microsoft.com/office/powerpoint/2010/main" val="28046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3172460" y="1177597"/>
            <a:ext cx="5847080" cy="1938992"/>
          </a:xfrm>
          <a:prstGeom prst="rect">
            <a:avLst/>
          </a:prstGeom>
        </p:spPr>
        <p:txBody>
          <a:bodyPr wrap="square">
            <a:spAutoFit/>
          </a:bodyPr>
          <a:lstStyle/>
          <a:p>
            <a:r>
              <a:rPr lang="en-US" sz="4000" dirty="0">
                <a:latin typeface="Consolas" panose="020B0609020204030204" pitchFamily="49" charset="0"/>
              </a:rPr>
              <a:t>/* generated code */</a:t>
            </a:r>
          </a:p>
          <a:p>
            <a:r>
              <a:rPr lang="en-US" sz="4000" dirty="0">
                <a:latin typeface="Consolas" panose="020B0609020204030204" pitchFamily="49" charset="0"/>
              </a:rPr>
              <a:t>if ( ++p == </a:t>
            </a:r>
            <a:r>
              <a:rPr lang="en-US" sz="4000" dirty="0" err="1">
                <a:latin typeface="Consolas" panose="020B0609020204030204" pitchFamily="49" charset="0"/>
              </a:rPr>
              <a:t>pe</a:t>
            </a:r>
            <a:r>
              <a:rPr lang="en-US" sz="4000" dirty="0">
                <a:latin typeface="Consolas" panose="020B0609020204030204" pitchFamily="49" charset="0"/>
              </a:rPr>
              <a:t> )</a:t>
            </a:r>
          </a:p>
          <a:p>
            <a:r>
              <a:rPr lang="en-US" sz="4000" dirty="0">
                <a:latin typeface="Consolas" panose="020B0609020204030204" pitchFamily="49" charset="0"/>
              </a:rPr>
              <a:t>    </a:t>
            </a:r>
            <a:r>
              <a:rPr lang="en-US" sz="4000" dirty="0" err="1">
                <a:latin typeface="Consolas" panose="020B0609020204030204" pitchFamily="49" charset="0"/>
              </a:rPr>
              <a:t>goto</a:t>
            </a:r>
            <a:r>
              <a:rPr lang="en-US" sz="4000" dirty="0">
                <a:latin typeface="Consolas" panose="020B0609020204030204" pitchFamily="49" charset="0"/>
              </a:rPr>
              <a:t> _</a:t>
            </a:r>
            <a:r>
              <a:rPr lang="en-US" sz="4000" dirty="0" err="1">
                <a:latin typeface="Consolas" panose="020B0609020204030204" pitchFamily="49" charset="0"/>
              </a:rPr>
              <a:t>test_eof</a:t>
            </a:r>
            <a:r>
              <a:rPr lang="en-US" sz="4000" dirty="0">
                <a:latin typeface="Consolas" panose="020B0609020204030204" pitchFamily="49" charset="0"/>
              </a:rPr>
              <a:t>;</a:t>
            </a:r>
          </a:p>
        </p:txBody>
      </p:sp>
      <p:sp>
        <p:nvSpPr>
          <p:cNvPr id="5" name="Rectangle 4">
            <a:extLst>
              <a:ext uri="{FF2B5EF4-FFF2-40B4-BE49-F238E27FC236}">
                <a16:creationId xmlns:a16="http://schemas.microsoft.com/office/drawing/2014/main" id="{6022688E-6FE0-4F2B-A41B-9A2A42426A8C}"/>
              </a:ext>
            </a:extLst>
          </p:cNvPr>
          <p:cNvSpPr/>
          <p:nvPr/>
        </p:nvSpPr>
        <p:spPr>
          <a:xfrm>
            <a:off x="2442210" y="3499044"/>
            <a:ext cx="7307580" cy="2308324"/>
          </a:xfrm>
          <a:prstGeom prst="rect">
            <a:avLst/>
          </a:prstGeom>
        </p:spPr>
        <p:txBody>
          <a:bodyPr wrap="square">
            <a:spAutoFit/>
          </a:bodyPr>
          <a:lstStyle/>
          <a:p>
            <a:r>
              <a:rPr lang="en-US" sz="2400" dirty="0"/>
              <a:t>The root cause of the bug was that reaching the end of a buffer was checked using the equality operator and a pointer was able to step past the end of the buffer. This is known as a buffer overrun. </a:t>
            </a:r>
            <a:r>
              <a:rPr lang="en-US" sz="2400" b="1" dirty="0"/>
              <a:t>Had the check been done using &gt;= instead of == jumping over the buffer end would have been caught.</a:t>
            </a:r>
            <a:r>
              <a:rPr lang="en-US" sz="2400" dirty="0"/>
              <a:t> </a:t>
            </a:r>
          </a:p>
        </p:txBody>
      </p:sp>
      <p:sp>
        <p:nvSpPr>
          <p:cNvPr id="6" name="Rectangle 5">
            <a:extLst>
              <a:ext uri="{FF2B5EF4-FFF2-40B4-BE49-F238E27FC236}">
                <a16:creationId xmlns:a16="http://schemas.microsoft.com/office/drawing/2014/main" id="{D33403F1-C664-4EBF-80E6-40C4867E477E}"/>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https://blog.cloudflare.com/incident-report-on-memory-leak-caused-by-cloudflare-parser-bug/</a:t>
            </a:r>
          </a:p>
        </p:txBody>
      </p:sp>
      <p:pic>
        <p:nvPicPr>
          <p:cNvPr id="9" name="Picture 8">
            <a:extLst>
              <a:ext uri="{FF2B5EF4-FFF2-40B4-BE49-F238E27FC236}">
                <a16:creationId xmlns:a16="http://schemas.microsoft.com/office/drawing/2014/main" id="{8155364F-2E19-415F-93AB-CAABD9A85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0320" y="4335438"/>
            <a:ext cx="4470400" cy="1522730"/>
          </a:xfrm>
          <a:prstGeom prst="rect">
            <a:avLst/>
          </a:prstGeom>
        </p:spPr>
      </p:pic>
    </p:spTree>
    <p:extLst>
      <p:ext uri="{BB962C8B-B14F-4D97-AF65-F5344CB8AC3E}">
        <p14:creationId xmlns:p14="http://schemas.microsoft.com/office/powerpoint/2010/main" val="63223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http://www.microscope.com/media/catalog/product/cache/2/image/9df78eab33525d08d6e5fb8d27136e95/o/m/omano_om115ld_compound_microscope_angle_1.jpg</a:t>
            </a:r>
          </a:p>
        </p:txBody>
      </p:sp>
      <p:pic>
        <p:nvPicPr>
          <p:cNvPr id="5" name="Picture 4">
            <a:extLst>
              <a:ext uri="{FF2B5EF4-FFF2-40B4-BE49-F238E27FC236}">
                <a16:creationId xmlns:a16="http://schemas.microsoft.com/office/drawing/2014/main" id="{5C68496D-DD5A-4AB8-A835-BBA5CB74C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37" y="524833"/>
            <a:ext cx="5383325" cy="5405120"/>
          </a:xfrm>
          <a:prstGeom prst="rect">
            <a:avLst/>
          </a:prstGeom>
        </p:spPr>
      </p:pic>
    </p:spTree>
    <p:extLst>
      <p:ext uri="{BB962C8B-B14F-4D97-AF65-F5344CB8AC3E}">
        <p14:creationId xmlns:p14="http://schemas.microsoft.com/office/powerpoint/2010/main" val="214779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http://nunit.org/</a:t>
            </a:r>
          </a:p>
          <a:p>
            <a:pPr algn="r"/>
            <a:r>
              <a:rPr lang="en-US" sz="1200" dirty="0">
                <a:latin typeface="+mj-lt"/>
                <a:cs typeface="Calibri" pitchFamily="34" charset="0"/>
              </a:rPr>
              <a:t>https://xunit.github.io/</a:t>
            </a:r>
          </a:p>
        </p:txBody>
      </p:sp>
      <p:pic>
        <p:nvPicPr>
          <p:cNvPr id="2" name="Graphic 1">
            <a:extLst>
              <a:ext uri="{FF2B5EF4-FFF2-40B4-BE49-F238E27FC236}">
                <a16:creationId xmlns:a16="http://schemas.microsoft.com/office/drawing/2014/main" id="{9D8478D3-9217-4C1F-A22E-C6BC65375E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1912" y="1177380"/>
            <a:ext cx="4948173" cy="2019663"/>
          </a:xfrm>
          <a:prstGeom prst="rect">
            <a:avLst/>
          </a:prstGeom>
        </p:spPr>
      </p:pic>
      <p:pic>
        <p:nvPicPr>
          <p:cNvPr id="4" name="Graphic 3">
            <a:extLst>
              <a:ext uri="{FF2B5EF4-FFF2-40B4-BE49-F238E27FC236}">
                <a16:creationId xmlns:a16="http://schemas.microsoft.com/office/drawing/2014/main" id="{E037AEB8-4E99-4097-800D-8BFA291C36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4810" y="4195444"/>
            <a:ext cx="6002378" cy="1158875"/>
          </a:xfrm>
          <a:prstGeom prst="rect">
            <a:avLst/>
          </a:prstGeom>
        </p:spPr>
      </p:pic>
    </p:spTree>
    <p:extLst>
      <p:ext uri="{BB962C8B-B14F-4D97-AF65-F5344CB8AC3E}">
        <p14:creationId xmlns:p14="http://schemas.microsoft.com/office/powerpoint/2010/main" val="334897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Analysis</a:t>
            </a:r>
          </a:p>
        </p:txBody>
      </p:sp>
      <p:pic>
        <p:nvPicPr>
          <p:cNvPr id="6" name="Picture 5">
            <a:extLst>
              <a:ext uri="{FF2B5EF4-FFF2-40B4-BE49-F238E27FC236}">
                <a16:creationId xmlns:a16="http://schemas.microsoft.com/office/drawing/2014/main" id="{11337E0A-405E-4887-A9DF-E249F460E8AF}"/>
              </a:ext>
            </a:extLst>
          </p:cNvPr>
          <p:cNvPicPr>
            <a:picLocks noChangeAspect="1"/>
          </p:cNvPicPr>
          <p:nvPr/>
        </p:nvPicPr>
        <p:blipFill>
          <a:blip r:embed="rId3"/>
          <a:stretch>
            <a:fillRect/>
          </a:stretch>
        </p:blipFill>
        <p:spPr>
          <a:xfrm>
            <a:off x="386499" y="1126597"/>
            <a:ext cx="8373644" cy="3019846"/>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19AE2E7D-5F7F-4BD4-AB40-7B577E43F143}"/>
              </a:ext>
            </a:extLst>
          </p:cNvPr>
          <p:cNvPicPr>
            <a:picLocks noChangeAspect="1"/>
          </p:cNvPicPr>
          <p:nvPr/>
        </p:nvPicPr>
        <p:blipFill>
          <a:blip r:embed="rId4"/>
          <a:stretch>
            <a:fillRect/>
          </a:stretch>
        </p:blipFill>
        <p:spPr>
          <a:xfrm>
            <a:off x="3785082" y="2654984"/>
            <a:ext cx="8117267" cy="3168834"/>
          </a:xfrm>
          <a:prstGeom prst="rect">
            <a:avLst/>
          </a:prstGeom>
          <a:ln>
            <a:solidFill>
              <a:schemeClr val="accent1">
                <a:shade val="50000"/>
              </a:schemeClr>
            </a:solidFill>
          </a:ln>
        </p:spPr>
      </p:pic>
    </p:spTree>
    <p:extLst>
      <p:ext uri="{BB962C8B-B14F-4D97-AF65-F5344CB8AC3E}">
        <p14:creationId xmlns:p14="http://schemas.microsoft.com/office/powerpoint/2010/main" val="27365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Analysis</a:t>
            </a:r>
          </a:p>
        </p:txBody>
      </p:sp>
      <p:pic>
        <p:nvPicPr>
          <p:cNvPr id="6" name="Picture 5">
            <a:extLst>
              <a:ext uri="{FF2B5EF4-FFF2-40B4-BE49-F238E27FC236}">
                <a16:creationId xmlns:a16="http://schemas.microsoft.com/office/drawing/2014/main" id="{F37EA053-327A-4FCA-AD30-64CABEEC07BA}"/>
              </a:ext>
            </a:extLst>
          </p:cNvPr>
          <p:cNvPicPr>
            <a:picLocks noChangeAspect="1"/>
          </p:cNvPicPr>
          <p:nvPr/>
        </p:nvPicPr>
        <p:blipFill>
          <a:blip r:embed="rId3"/>
          <a:stretch>
            <a:fillRect/>
          </a:stretch>
        </p:blipFill>
        <p:spPr>
          <a:xfrm>
            <a:off x="5380709" y="1781592"/>
            <a:ext cx="6237821" cy="3447216"/>
          </a:xfrm>
          <a:prstGeom prst="rect">
            <a:avLst/>
          </a:prstGeom>
        </p:spPr>
      </p:pic>
      <p:sp>
        <p:nvSpPr>
          <p:cNvPr id="7" name="Rectangle 6">
            <a:extLst>
              <a:ext uri="{FF2B5EF4-FFF2-40B4-BE49-F238E27FC236}">
                <a16:creationId xmlns:a16="http://schemas.microsoft.com/office/drawing/2014/main" id="{F49D3AE2-0F11-4D5E-9D04-C1C1F892E4CB}"/>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https://www.visualstudio.com/vs/devops/</a:t>
            </a:r>
          </a:p>
          <a:p>
            <a:pPr algn="r"/>
            <a:r>
              <a:rPr lang="en-US" sz="1200" dirty="0">
                <a:latin typeface="+mj-lt"/>
                <a:cs typeface="Calibri" pitchFamily="34" charset="0"/>
              </a:rPr>
              <a:t>https://desktop.github.com/</a:t>
            </a:r>
          </a:p>
        </p:txBody>
      </p:sp>
      <p:pic>
        <p:nvPicPr>
          <p:cNvPr id="9" name="Picture 8">
            <a:extLst>
              <a:ext uri="{FF2B5EF4-FFF2-40B4-BE49-F238E27FC236}">
                <a16:creationId xmlns:a16="http://schemas.microsoft.com/office/drawing/2014/main" id="{28FBF299-C638-43DB-BC3D-3404C87C0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90" y="795142"/>
            <a:ext cx="4924563" cy="2710058"/>
          </a:xfrm>
          <a:prstGeom prst="rect">
            <a:avLst/>
          </a:prstGeom>
        </p:spPr>
      </p:pic>
      <p:pic>
        <p:nvPicPr>
          <p:cNvPr id="11" name="Picture 10">
            <a:extLst>
              <a:ext uri="{FF2B5EF4-FFF2-40B4-BE49-F238E27FC236}">
                <a16:creationId xmlns:a16="http://schemas.microsoft.com/office/drawing/2014/main" id="{F56603B9-78BE-45D4-A8E2-D1253ED92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530" y="3004693"/>
            <a:ext cx="4924563" cy="2710058"/>
          </a:xfrm>
          <a:prstGeom prst="rect">
            <a:avLst/>
          </a:prstGeom>
        </p:spPr>
      </p:pic>
    </p:spTree>
    <p:extLst>
      <p:ext uri="{BB962C8B-B14F-4D97-AF65-F5344CB8AC3E}">
        <p14:creationId xmlns:p14="http://schemas.microsoft.com/office/powerpoint/2010/main" val="3362281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http://www.plognark.com/Art/Sketches/Blogsketches/2008/thestupiditburns.jpg</a:t>
            </a:r>
          </a:p>
          <a:p>
            <a:pPr algn="r"/>
            <a:r>
              <a:rPr lang="en-US" sz="1200" dirty="0">
                <a:latin typeface="+mj-lt"/>
                <a:cs typeface="Calibri" pitchFamily="34" charset="0"/>
              </a:rPr>
              <a:t>https://grist.files.wordpress.com/2010/09/charlie-brown-football.gif</a:t>
            </a:r>
          </a:p>
          <a:p>
            <a:pPr algn="r"/>
            <a:r>
              <a:rPr lang="en-US" sz="1200" dirty="0">
                <a:latin typeface="+mj-lt"/>
                <a:cs typeface="Calibri" pitchFamily="34" charset="0"/>
              </a:rPr>
              <a:t>http://www.trbimg.com/img-5888c4de/turbine/ct-sick-kids-home-from-school-20170125</a:t>
            </a:r>
          </a:p>
        </p:txBody>
      </p:sp>
      <p:pic>
        <p:nvPicPr>
          <p:cNvPr id="7" name="Picture 2">
            <a:extLst>
              <a:ext uri="{FF2B5EF4-FFF2-40B4-BE49-F238E27FC236}">
                <a16:creationId xmlns:a16="http://schemas.microsoft.com/office/drawing/2014/main" id="{858D084C-8DCD-480C-8DB7-7578D0EA9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 y="1856537"/>
            <a:ext cx="3063238" cy="314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EEECEF39-018D-4923-A09B-88A5994F6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299" y="2159422"/>
            <a:ext cx="3779794" cy="2554287"/>
          </a:xfrm>
          <a:prstGeom prst="rect">
            <a:avLst/>
          </a:prstGeom>
        </p:spPr>
      </p:pic>
      <p:pic>
        <p:nvPicPr>
          <p:cNvPr id="9" name="Picture 8">
            <a:extLst>
              <a:ext uri="{FF2B5EF4-FFF2-40B4-BE49-F238E27FC236}">
                <a16:creationId xmlns:a16="http://schemas.microsoft.com/office/drawing/2014/main" id="{E4C33C41-95F1-416C-BD08-F1C78FCCEB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794" y="2011425"/>
            <a:ext cx="3878679" cy="2835148"/>
          </a:xfrm>
          <a:prstGeom prst="rect">
            <a:avLst/>
          </a:prstGeom>
        </p:spPr>
      </p:pic>
    </p:spTree>
    <p:extLst>
      <p:ext uri="{BB962C8B-B14F-4D97-AF65-F5344CB8AC3E}">
        <p14:creationId xmlns:p14="http://schemas.microsoft.com/office/powerpoint/2010/main" val="1218025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2821940" y="1817677"/>
            <a:ext cx="6548120" cy="954107"/>
          </a:xfrm>
          <a:prstGeom prst="rect">
            <a:avLst/>
          </a:prstGeom>
        </p:spPr>
        <p:txBody>
          <a:bodyPr wrap="square">
            <a:spAutoFit/>
          </a:bodyPr>
          <a:lstStyle/>
          <a:p>
            <a:r>
              <a:rPr lang="en-US" sz="2800" dirty="0">
                <a:latin typeface="Consolas" panose="020B0609020204030204" pitchFamily="49" charset="0"/>
              </a:rPr>
              <a:t>public Customer Get(</a:t>
            </a:r>
            <a:r>
              <a:rPr lang="en-US" sz="2800" dirty="0" err="1">
                <a:latin typeface="Consolas" panose="020B0609020204030204" pitchFamily="49" charset="0"/>
              </a:rPr>
              <a:t>int</a:t>
            </a:r>
            <a:r>
              <a:rPr lang="en-US" sz="2800" dirty="0">
                <a:latin typeface="Consolas" panose="020B0609020204030204" pitchFamily="49" charset="0"/>
              </a:rPr>
              <a:t> id) =&gt;</a:t>
            </a:r>
          </a:p>
          <a:p>
            <a:r>
              <a:rPr lang="en-US" sz="2800" dirty="0">
                <a:latin typeface="Consolas" panose="020B0609020204030204" pitchFamily="49" charset="0"/>
              </a:rPr>
              <a:t>  new </a:t>
            </a:r>
            <a:r>
              <a:rPr lang="en-US" sz="2800" dirty="0" err="1">
                <a:latin typeface="Consolas" panose="020B0609020204030204" pitchFamily="49" charset="0"/>
              </a:rPr>
              <a:t>CustomerService</a:t>
            </a:r>
            <a:r>
              <a:rPr lang="en-US" sz="2800" dirty="0">
                <a:latin typeface="Consolas" panose="020B0609020204030204" pitchFamily="49" charset="0"/>
              </a:rPr>
              <a:t>().Get(id);</a:t>
            </a:r>
          </a:p>
        </p:txBody>
      </p:sp>
      <p:sp>
        <p:nvSpPr>
          <p:cNvPr id="4" name="Rectangle 3">
            <a:extLst>
              <a:ext uri="{FF2B5EF4-FFF2-40B4-BE49-F238E27FC236}">
                <a16:creationId xmlns:a16="http://schemas.microsoft.com/office/drawing/2014/main" id="{CFC93AC3-5DF0-42BE-B65B-30876CE9CEA8}"/>
              </a:ext>
            </a:extLst>
          </p:cNvPr>
          <p:cNvSpPr/>
          <p:nvPr/>
        </p:nvSpPr>
        <p:spPr>
          <a:xfrm>
            <a:off x="3128010" y="3949380"/>
            <a:ext cx="5935980" cy="954107"/>
          </a:xfrm>
          <a:prstGeom prst="rect">
            <a:avLst/>
          </a:prstGeom>
        </p:spPr>
        <p:txBody>
          <a:bodyPr wrap="square">
            <a:spAutoFit/>
          </a:bodyPr>
          <a:lstStyle/>
          <a:p>
            <a:r>
              <a:rPr lang="en-US" sz="2800" dirty="0">
                <a:latin typeface="Consolas" panose="020B0609020204030204" pitchFamily="49" charset="0"/>
              </a:rPr>
              <a:t>public class </a:t>
            </a:r>
            <a:r>
              <a:rPr lang="en-US" sz="2800" dirty="0" err="1">
                <a:latin typeface="Consolas" panose="020B0609020204030204" pitchFamily="49" charset="0"/>
              </a:rPr>
              <a:t>CustomerService</a:t>
            </a:r>
            <a:endParaRPr lang="en-US" sz="2800" dirty="0">
              <a:latin typeface="Consolas" panose="020B0609020204030204" pitchFamily="49" charset="0"/>
            </a:endParaRPr>
          </a:p>
          <a:p>
            <a:r>
              <a:rPr lang="en-US" sz="2800" dirty="0">
                <a:latin typeface="Consolas" panose="020B0609020204030204" pitchFamily="49" charset="0"/>
              </a:rPr>
              <a:t>  : </a:t>
            </a:r>
            <a:r>
              <a:rPr lang="en-US" sz="2800" dirty="0" err="1">
                <a:latin typeface="Consolas" panose="020B0609020204030204" pitchFamily="49" charset="0"/>
              </a:rPr>
              <a:t>IDisposable</a:t>
            </a:r>
            <a:r>
              <a:rPr lang="en-US" sz="2800" dirty="0">
                <a:latin typeface="Consolas" panose="020B0609020204030204" pitchFamily="49" charset="0"/>
              </a:rPr>
              <a:t> { /* ... */ }</a:t>
            </a:r>
          </a:p>
        </p:txBody>
      </p:sp>
      <p:cxnSp>
        <p:nvCxnSpPr>
          <p:cNvPr id="6" name="Connector: Elbow 5">
            <a:extLst>
              <a:ext uri="{FF2B5EF4-FFF2-40B4-BE49-F238E27FC236}">
                <a16:creationId xmlns:a16="http://schemas.microsoft.com/office/drawing/2014/main" id="{E7916C4C-EF9F-487B-AD71-9E963B640E1E}"/>
              </a:ext>
            </a:extLst>
          </p:cNvPr>
          <p:cNvCxnSpPr>
            <a:cxnSpLocks/>
            <a:stCxn id="4" idx="0"/>
          </p:cNvCxnSpPr>
          <p:nvPr/>
        </p:nvCxnSpPr>
        <p:spPr>
          <a:xfrm rot="16200000" flipV="1">
            <a:off x="5202402" y="3055782"/>
            <a:ext cx="1177596" cy="60960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5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2691130" y="1970076"/>
            <a:ext cx="6679452" cy="523220"/>
          </a:xfrm>
          <a:prstGeom prst="rect">
            <a:avLst/>
          </a:prstGeom>
        </p:spPr>
        <p:txBody>
          <a:bodyPr wrap="square">
            <a:spAutoFit/>
          </a:bodyPr>
          <a:lstStyle/>
          <a:p>
            <a:r>
              <a:rPr lang="en-US" sz="2800" dirty="0">
                <a:latin typeface="Consolas" panose="020B0609020204030204" pitchFamily="49" charset="0"/>
              </a:rPr>
              <a:t>if(</a:t>
            </a:r>
            <a:r>
              <a:rPr lang="en-US" sz="2800" dirty="0" err="1">
                <a:latin typeface="Consolas" panose="020B0609020204030204" pitchFamily="49" charset="0"/>
              </a:rPr>
              <a:t>Program.GetNames</a:t>
            </a:r>
            <a:r>
              <a:rPr lang="en-US" sz="2800" dirty="0">
                <a:latin typeface="Consolas" panose="020B0609020204030204" pitchFamily="49" charset="0"/>
              </a:rPr>
              <a:t>().Count() &gt; 2</a:t>
            </a:r>
          </a:p>
        </p:txBody>
      </p:sp>
      <p:sp>
        <p:nvSpPr>
          <p:cNvPr id="4" name="Rectangle 3">
            <a:extLst>
              <a:ext uri="{FF2B5EF4-FFF2-40B4-BE49-F238E27FC236}">
                <a16:creationId xmlns:a16="http://schemas.microsoft.com/office/drawing/2014/main" id="{CFC93AC3-5DF0-42BE-B65B-30876CE9CEA8}"/>
              </a:ext>
            </a:extLst>
          </p:cNvPr>
          <p:cNvSpPr/>
          <p:nvPr/>
        </p:nvSpPr>
        <p:spPr>
          <a:xfrm>
            <a:off x="2336800" y="4031896"/>
            <a:ext cx="7691120" cy="523220"/>
          </a:xfrm>
          <a:prstGeom prst="rect">
            <a:avLst/>
          </a:prstGeom>
        </p:spPr>
        <p:txBody>
          <a:bodyPr wrap="square">
            <a:spAutoFit/>
          </a:bodyPr>
          <a:lstStyle/>
          <a:p>
            <a:r>
              <a:rPr lang="en-US" sz="2800" dirty="0">
                <a:latin typeface="Consolas" panose="020B0609020204030204" pitchFamily="49" charset="0"/>
              </a:rPr>
              <a:t>private static List&lt;string&gt; </a:t>
            </a:r>
            <a:r>
              <a:rPr lang="en-US" sz="2800" dirty="0" err="1">
                <a:latin typeface="Consolas" panose="020B0609020204030204" pitchFamily="49" charset="0"/>
              </a:rPr>
              <a:t>GetNames</a:t>
            </a:r>
            <a:r>
              <a:rPr lang="en-US" sz="2800" dirty="0">
                <a:latin typeface="Consolas" panose="020B0609020204030204" pitchFamily="49" charset="0"/>
              </a:rPr>
              <a:t>()</a:t>
            </a:r>
          </a:p>
        </p:txBody>
      </p:sp>
      <p:cxnSp>
        <p:nvCxnSpPr>
          <p:cNvPr id="6" name="Connector: Elbow 5">
            <a:extLst>
              <a:ext uri="{FF2B5EF4-FFF2-40B4-BE49-F238E27FC236}">
                <a16:creationId xmlns:a16="http://schemas.microsoft.com/office/drawing/2014/main" id="{E7916C4C-EF9F-487B-AD71-9E963B640E1E}"/>
              </a:ext>
            </a:extLst>
          </p:cNvPr>
          <p:cNvCxnSpPr>
            <a:cxnSpLocks/>
            <a:stCxn id="4" idx="0"/>
          </p:cNvCxnSpPr>
          <p:nvPr/>
        </p:nvCxnSpPr>
        <p:spPr>
          <a:xfrm rot="5400000" flipH="1" flipV="1">
            <a:off x="6142040" y="2533616"/>
            <a:ext cx="1538600" cy="1457960"/>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72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http://blog.timesunion.com/opinion/files/2011/02/0214_WVhuffpostAOL.jpg</a:t>
            </a:r>
          </a:p>
          <a:p>
            <a:pPr algn="r"/>
            <a:r>
              <a:rPr lang="en-US" sz="1200" dirty="0">
                <a:latin typeface="+mj-lt"/>
                <a:cs typeface="Calibri" pitchFamily="34" charset="0"/>
              </a:rPr>
              <a:t>https://www.hanselman.com/blog/DoTheyDeserveTheGiftOfYourKeystrokes.aspx</a:t>
            </a:r>
          </a:p>
        </p:txBody>
      </p:sp>
      <p:pic>
        <p:nvPicPr>
          <p:cNvPr id="8" name="Picture 7">
            <a:extLst>
              <a:ext uri="{FF2B5EF4-FFF2-40B4-BE49-F238E27FC236}">
                <a16:creationId xmlns:a16="http://schemas.microsoft.com/office/drawing/2014/main" id="{912EF0FD-96FB-42F6-920A-61FAC15E7E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4848" y="654812"/>
            <a:ext cx="6242304" cy="4654296"/>
          </a:xfrm>
          <a:prstGeom prst="rect">
            <a:avLst/>
          </a:prstGeom>
        </p:spPr>
      </p:pic>
      <p:sp>
        <p:nvSpPr>
          <p:cNvPr id="9" name="Rectangle 8">
            <a:extLst>
              <a:ext uri="{FF2B5EF4-FFF2-40B4-BE49-F238E27FC236}">
                <a16:creationId xmlns:a16="http://schemas.microsoft.com/office/drawing/2014/main" id="{41845505-2CF8-40CD-B19B-1EF244D560A1}"/>
              </a:ext>
            </a:extLst>
          </p:cNvPr>
          <p:cNvSpPr/>
          <p:nvPr/>
        </p:nvSpPr>
        <p:spPr>
          <a:xfrm>
            <a:off x="822960" y="5442635"/>
            <a:ext cx="10617200" cy="461665"/>
          </a:xfrm>
          <a:prstGeom prst="rect">
            <a:avLst/>
          </a:prstGeom>
        </p:spPr>
        <p:txBody>
          <a:bodyPr wrap="square">
            <a:spAutoFit/>
          </a:bodyPr>
          <a:lstStyle/>
          <a:p>
            <a:pPr algn="ctr"/>
            <a:r>
              <a:rPr lang="en-US" sz="2400" dirty="0"/>
              <a:t>There are a finite number of keystrokes left in your hands before you die.</a:t>
            </a:r>
          </a:p>
        </p:txBody>
      </p:sp>
    </p:spTree>
    <p:extLst>
      <p:ext uri="{BB962C8B-B14F-4D97-AF65-F5344CB8AC3E}">
        <p14:creationId xmlns:p14="http://schemas.microsoft.com/office/powerpoint/2010/main" val="76792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902839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https://msdn.microsoft.com/en-us/library/bb429476(v=vs.80).aspx</a:t>
            </a:r>
          </a:p>
          <a:p>
            <a:pPr algn="r"/>
            <a:r>
              <a:rPr lang="en-US" sz="1200" dirty="0">
                <a:latin typeface="+mj-lt"/>
                <a:cs typeface="Calibri" pitchFamily="34" charset="0"/>
              </a:rPr>
              <a:t>https://blogs.msdn.microsoft.com/codeanalysis/2010/07/26/fxcop-10-0-is-available/</a:t>
            </a:r>
          </a:p>
        </p:txBody>
      </p:sp>
      <p:pic>
        <p:nvPicPr>
          <p:cNvPr id="7" name="Picture 2">
            <a:extLst>
              <a:ext uri="{FF2B5EF4-FFF2-40B4-BE49-F238E27FC236}">
                <a16:creationId xmlns:a16="http://schemas.microsoft.com/office/drawing/2014/main" id="{E274711C-F8C7-4A28-B121-F917D085E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910" y="1005393"/>
            <a:ext cx="6408179" cy="484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1001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pic>
        <p:nvPicPr>
          <p:cNvPr id="2" name="Picture 1">
            <a:extLst>
              <a:ext uri="{FF2B5EF4-FFF2-40B4-BE49-F238E27FC236}">
                <a16:creationId xmlns:a16="http://schemas.microsoft.com/office/drawing/2014/main" id="{2F607EA3-741B-4D2D-A8A3-47DA7DDCA9DE}"/>
              </a:ext>
            </a:extLst>
          </p:cNvPr>
          <p:cNvPicPr>
            <a:picLocks noChangeAspect="1"/>
          </p:cNvPicPr>
          <p:nvPr/>
        </p:nvPicPr>
        <p:blipFill>
          <a:blip r:embed="rId3"/>
          <a:stretch>
            <a:fillRect/>
          </a:stretch>
        </p:blipFill>
        <p:spPr>
          <a:xfrm>
            <a:off x="1596251" y="1510876"/>
            <a:ext cx="8999497" cy="3836247"/>
          </a:xfrm>
          <a:prstGeom prst="rect">
            <a:avLst/>
          </a:prstGeom>
        </p:spPr>
      </p:pic>
    </p:spTree>
    <p:extLst>
      <p:ext uri="{BB962C8B-B14F-4D97-AF65-F5344CB8AC3E}">
        <p14:creationId xmlns:p14="http://schemas.microsoft.com/office/powerpoint/2010/main" val="268471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4" name="Rounded Rectangle 1">
            <a:extLst>
              <a:ext uri="{FF2B5EF4-FFF2-40B4-BE49-F238E27FC236}">
                <a16:creationId xmlns:a16="http://schemas.microsoft.com/office/drawing/2014/main" id="{233BF9BC-8C8B-4F91-88A4-3C4AFF55B2A3}"/>
              </a:ext>
            </a:extLst>
          </p:cNvPr>
          <p:cNvSpPr/>
          <p:nvPr/>
        </p:nvSpPr>
        <p:spPr>
          <a:xfrm>
            <a:off x="22860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code</a:t>
            </a:r>
          </a:p>
        </p:txBody>
      </p:sp>
      <p:sp>
        <p:nvSpPr>
          <p:cNvPr id="5" name="Rounded Rectangle 5">
            <a:extLst>
              <a:ext uri="{FF2B5EF4-FFF2-40B4-BE49-F238E27FC236}">
                <a16:creationId xmlns:a16="http://schemas.microsoft.com/office/drawing/2014/main" id="{FBF71EFF-9939-424F-9491-995C34215042}"/>
              </a:ext>
            </a:extLst>
          </p:cNvPr>
          <p:cNvSpPr/>
          <p:nvPr/>
        </p:nvSpPr>
        <p:spPr>
          <a:xfrm>
            <a:off x="44196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a:p>
            <a:pPr algn="ctr"/>
            <a:r>
              <a:rPr lang="en-US" dirty="0"/>
              <a:t>code</a:t>
            </a:r>
          </a:p>
        </p:txBody>
      </p:sp>
      <p:sp>
        <p:nvSpPr>
          <p:cNvPr id="6" name="Rounded Rectangle 7">
            <a:extLst>
              <a:ext uri="{FF2B5EF4-FFF2-40B4-BE49-F238E27FC236}">
                <a16:creationId xmlns:a16="http://schemas.microsoft.com/office/drawing/2014/main" id="{7EC89789-F292-44B0-A0B6-7B2F7F9D7FB8}"/>
              </a:ext>
            </a:extLst>
          </p:cNvPr>
          <p:cNvSpPr/>
          <p:nvPr/>
        </p:nvSpPr>
        <p:spPr>
          <a:xfrm>
            <a:off x="6553200" y="3281680"/>
            <a:ext cx="1676400" cy="1676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analysis tool</a:t>
            </a:r>
          </a:p>
        </p:txBody>
      </p:sp>
      <p:sp>
        <p:nvSpPr>
          <p:cNvPr id="7" name="Rounded Rectangle 9">
            <a:extLst>
              <a:ext uri="{FF2B5EF4-FFF2-40B4-BE49-F238E27FC236}">
                <a16:creationId xmlns:a16="http://schemas.microsoft.com/office/drawing/2014/main" id="{F62E577A-9D3D-43AE-8E6D-32E331BDD382}"/>
              </a:ext>
            </a:extLst>
          </p:cNvPr>
          <p:cNvSpPr/>
          <p:nvPr/>
        </p:nvSpPr>
        <p:spPr>
          <a:xfrm>
            <a:off x="86868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review results</a:t>
            </a:r>
            <a:endParaRPr lang="en-US" dirty="0"/>
          </a:p>
        </p:txBody>
      </p:sp>
      <p:cxnSp>
        <p:nvCxnSpPr>
          <p:cNvPr id="8" name="Straight Arrow Connector 7">
            <a:extLst>
              <a:ext uri="{FF2B5EF4-FFF2-40B4-BE49-F238E27FC236}">
                <a16:creationId xmlns:a16="http://schemas.microsoft.com/office/drawing/2014/main" id="{2814037C-846E-4B1C-BA1D-8B81B52186D9}"/>
              </a:ext>
            </a:extLst>
          </p:cNvPr>
          <p:cNvCxnSpPr>
            <a:stCxn id="4" idx="3"/>
            <a:endCxn id="5" idx="1"/>
          </p:cNvCxnSpPr>
          <p:nvPr/>
        </p:nvCxnSpPr>
        <p:spPr>
          <a:xfrm>
            <a:off x="39624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563DC82-20F3-49C7-A399-569AB11A245C}"/>
              </a:ext>
            </a:extLst>
          </p:cNvPr>
          <p:cNvCxnSpPr>
            <a:stCxn id="5" idx="3"/>
            <a:endCxn id="6" idx="1"/>
          </p:cNvCxnSpPr>
          <p:nvPr/>
        </p:nvCxnSpPr>
        <p:spPr>
          <a:xfrm>
            <a:off x="60960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D990B3-CA39-444A-A0C0-F02AD3A5F28F}"/>
              </a:ext>
            </a:extLst>
          </p:cNvPr>
          <p:cNvCxnSpPr>
            <a:stCxn id="6" idx="3"/>
            <a:endCxn id="7" idx="1"/>
          </p:cNvCxnSpPr>
          <p:nvPr/>
        </p:nvCxnSpPr>
        <p:spPr>
          <a:xfrm>
            <a:off x="82296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43E3F29-3B18-4D1B-8CA1-92F7EEA36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9731" y="1734301"/>
            <a:ext cx="1303337" cy="1299099"/>
          </a:xfrm>
          <a:prstGeom prst="rect">
            <a:avLst/>
          </a:prstGeom>
        </p:spPr>
      </p:pic>
      <p:sp>
        <p:nvSpPr>
          <p:cNvPr id="15" name="Rectangle 14">
            <a:extLst>
              <a:ext uri="{FF2B5EF4-FFF2-40B4-BE49-F238E27FC236}">
                <a16:creationId xmlns:a16="http://schemas.microsoft.com/office/drawing/2014/main" id="{4A232B72-1FB1-4301-BE24-1D7CCE06F6C8}"/>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http://www.publicdomainpictures.net/pictures/80000/nahled/clock-icon.jpg</a:t>
            </a:r>
          </a:p>
        </p:txBody>
      </p:sp>
    </p:spTree>
    <p:extLst>
      <p:ext uri="{BB962C8B-B14F-4D97-AF65-F5344CB8AC3E}">
        <p14:creationId xmlns:p14="http://schemas.microsoft.com/office/powerpoint/2010/main" val="1595064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4" name="Rounded Rectangle 1">
            <a:extLst>
              <a:ext uri="{FF2B5EF4-FFF2-40B4-BE49-F238E27FC236}">
                <a16:creationId xmlns:a16="http://schemas.microsoft.com/office/drawing/2014/main" id="{233BF9BC-8C8B-4F91-88A4-3C4AFF55B2A3}"/>
              </a:ext>
            </a:extLst>
          </p:cNvPr>
          <p:cNvSpPr/>
          <p:nvPr/>
        </p:nvSpPr>
        <p:spPr>
          <a:xfrm>
            <a:off x="2286000" y="3281680"/>
            <a:ext cx="1676400" cy="1676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code</a:t>
            </a:r>
          </a:p>
        </p:txBody>
      </p:sp>
      <p:sp>
        <p:nvSpPr>
          <p:cNvPr id="5" name="Rounded Rectangle 5">
            <a:extLst>
              <a:ext uri="{FF2B5EF4-FFF2-40B4-BE49-F238E27FC236}">
                <a16:creationId xmlns:a16="http://schemas.microsoft.com/office/drawing/2014/main" id="{FBF71EFF-9939-424F-9491-995C34215042}"/>
              </a:ext>
            </a:extLst>
          </p:cNvPr>
          <p:cNvSpPr/>
          <p:nvPr/>
        </p:nvSpPr>
        <p:spPr>
          <a:xfrm>
            <a:off x="44196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compile</a:t>
            </a:r>
          </a:p>
          <a:p>
            <a:pPr algn="ctr"/>
            <a:r>
              <a:rPr lang="en-US" dirty="0"/>
              <a:t>code</a:t>
            </a:r>
          </a:p>
        </p:txBody>
      </p:sp>
      <p:sp>
        <p:nvSpPr>
          <p:cNvPr id="6" name="Rounded Rectangle 7">
            <a:extLst>
              <a:ext uri="{FF2B5EF4-FFF2-40B4-BE49-F238E27FC236}">
                <a16:creationId xmlns:a16="http://schemas.microsoft.com/office/drawing/2014/main" id="{7EC89789-F292-44B0-A0B6-7B2F7F9D7FB8}"/>
              </a:ext>
            </a:extLst>
          </p:cNvPr>
          <p:cNvSpPr/>
          <p:nvPr/>
        </p:nvSpPr>
        <p:spPr>
          <a:xfrm>
            <a:off x="6553200" y="3281680"/>
            <a:ext cx="1676400" cy="1676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analysis tool</a:t>
            </a:r>
          </a:p>
        </p:txBody>
      </p:sp>
      <p:sp>
        <p:nvSpPr>
          <p:cNvPr id="7" name="Rounded Rectangle 9">
            <a:extLst>
              <a:ext uri="{FF2B5EF4-FFF2-40B4-BE49-F238E27FC236}">
                <a16:creationId xmlns:a16="http://schemas.microsoft.com/office/drawing/2014/main" id="{F62E577A-9D3D-43AE-8E6D-32E331BDD382}"/>
              </a:ext>
            </a:extLst>
          </p:cNvPr>
          <p:cNvSpPr/>
          <p:nvPr/>
        </p:nvSpPr>
        <p:spPr>
          <a:xfrm>
            <a:off x="8686800" y="3281680"/>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review results</a:t>
            </a:r>
            <a:endParaRPr lang="en-US" dirty="0"/>
          </a:p>
        </p:txBody>
      </p:sp>
      <p:cxnSp>
        <p:nvCxnSpPr>
          <p:cNvPr id="8" name="Straight Arrow Connector 7">
            <a:extLst>
              <a:ext uri="{FF2B5EF4-FFF2-40B4-BE49-F238E27FC236}">
                <a16:creationId xmlns:a16="http://schemas.microsoft.com/office/drawing/2014/main" id="{2814037C-846E-4B1C-BA1D-8B81B52186D9}"/>
              </a:ext>
            </a:extLst>
          </p:cNvPr>
          <p:cNvCxnSpPr>
            <a:stCxn id="4" idx="3"/>
            <a:endCxn id="5" idx="1"/>
          </p:cNvCxnSpPr>
          <p:nvPr/>
        </p:nvCxnSpPr>
        <p:spPr>
          <a:xfrm>
            <a:off x="39624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563DC82-20F3-49C7-A399-569AB11A245C}"/>
              </a:ext>
            </a:extLst>
          </p:cNvPr>
          <p:cNvCxnSpPr>
            <a:stCxn id="5" idx="3"/>
            <a:endCxn id="6" idx="1"/>
          </p:cNvCxnSpPr>
          <p:nvPr/>
        </p:nvCxnSpPr>
        <p:spPr>
          <a:xfrm>
            <a:off x="60960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D990B3-CA39-444A-A0C0-F02AD3A5F28F}"/>
              </a:ext>
            </a:extLst>
          </p:cNvPr>
          <p:cNvCxnSpPr>
            <a:stCxn id="6" idx="3"/>
            <a:endCxn id="7" idx="1"/>
          </p:cNvCxnSpPr>
          <p:nvPr/>
        </p:nvCxnSpPr>
        <p:spPr>
          <a:xfrm>
            <a:off x="8229600" y="411988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06F3A7F-18A6-4742-95A5-53825C5E22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2531" y="1734301"/>
            <a:ext cx="1303337" cy="1299099"/>
          </a:xfrm>
          <a:prstGeom prst="rect">
            <a:avLst/>
          </a:prstGeom>
        </p:spPr>
      </p:pic>
      <p:sp>
        <p:nvSpPr>
          <p:cNvPr id="13" name="Rectangle 12">
            <a:extLst>
              <a:ext uri="{FF2B5EF4-FFF2-40B4-BE49-F238E27FC236}">
                <a16:creationId xmlns:a16="http://schemas.microsoft.com/office/drawing/2014/main" id="{9BC26755-0010-49BE-A0C8-4F6C642B5990}"/>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http://www.publicdomainpictures.net/pictures/80000/nahled/clock-icon.jpg</a:t>
            </a:r>
          </a:p>
        </p:txBody>
      </p:sp>
    </p:spTree>
    <p:extLst>
      <p:ext uri="{BB962C8B-B14F-4D97-AF65-F5344CB8AC3E}">
        <p14:creationId xmlns:p14="http://schemas.microsoft.com/office/powerpoint/2010/main" val="4001923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https://github.com/dotnet/swag/blob/master/roslyn/roslyn_kuhlenh.png</a:t>
            </a:r>
          </a:p>
          <a:p>
            <a:pPr algn="r"/>
            <a:r>
              <a:rPr lang="en-US" sz="1200" dirty="0">
                <a:latin typeface="+mj-lt"/>
                <a:cs typeface="Calibri" pitchFamily="34" charset="0"/>
              </a:rPr>
              <a:t>https://github.com/dotnet/roslyn</a:t>
            </a:r>
          </a:p>
        </p:txBody>
      </p:sp>
      <p:pic>
        <p:nvPicPr>
          <p:cNvPr id="7" name="Picture 8" descr="roslyn_kuhlenh.png">
            <a:extLst>
              <a:ext uri="{FF2B5EF4-FFF2-40B4-BE49-F238E27FC236}">
                <a16:creationId xmlns:a16="http://schemas.microsoft.com/office/drawing/2014/main" id="{A2D6CCB1-D8B1-4B58-8D55-13E4750AB7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310" y="895011"/>
            <a:ext cx="2921379" cy="1619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E6B79B5-0195-4C77-9863-D24523AB6C26}"/>
              </a:ext>
            </a:extLst>
          </p:cNvPr>
          <p:cNvPicPr>
            <a:picLocks noChangeAspect="1"/>
          </p:cNvPicPr>
          <p:nvPr/>
        </p:nvPicPr>
        <p:blipFill>
          <a:blip r:embed="rId4"/>
          <a:stretch>
            <a:fillRect/>
          </a:stretch>
        </p:blipFill>
        <p:spPr>
          <a:xfrm>
            <a:off x="2071432" y="2614120"/>
            <a:ext cx="8211696" cy="3238952"/>
          </a:xfrm>
          <a:prstGeom prst="rect">
            <a:avLst/>
          </a:prstGeom>
        </p:spPr>
      </p:pic>
    </p:spTree>
    <p:extLst>
      <p:ext uri="{BB962C8B-B14F-4D97-AF65-F5344CB8AC3E}">
        <p14:creationId xmlns:p14="http://schemas.microsoft.com/office/powerpoint/2010/main" val="95933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http://www.stellman-greene.com/blog/wp-content/uploads/2008/09/sally-code-review.png</a:t>
            </a:r>
          </a:p>
        </p:txBody>
      </p:sp>
      <p:pic>
        <p:nvPicPr>
          <p:cNvPr id="7" name="Picture 6">
            <a:extLst>
              <a:ext uri="{FF2B5EF4-FFF2-40B4-BE49-F238E27FC236}">
                <a16:creationId xmlns:a16="http://schemas.microsoft.com/office/drawing/2014/main" id="{F513768E-BC84-4126-A164-218EDB16E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516" y="981692"/>
            <a:ext cx="5717252" cy="4899366"/>
          </a:xfrm>
          <a:prstGeom prst="rect">
            <a:avLst/>
          </a:prstGeom>
        </p:spPr>
      </p:pic>
    </p:spTree>
    <p:extLst>
      <p:ext uri="{BB962C8B-B14F-4D97-AF65-F5344CB8AC3E}">
        <p14:creationId xmlns:p14="http://schemas.microsoft.com/office/powerpoint/2010/main" val="4105682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01332F-CEBA-4DA7-BB55-2B7FF157FB92}"/>
              </a:ext>
            </a:extLst>
          </p:cNvPr>
          <p:cNvPicPr>
            <a:picLocks noChangeAspect="1"/>
          </p:cNvPicPr>
          <p:nvPr/>
        </p:nvPicPr>
        <p:blipFill>
          <a:blip r:embed="rId3"/>
          <a:stretch>
            <a:fillRect/>
          </a:stretch>
        </p:blipFill>
        <p:spPr>
          <a:xfrm>
            <a:off x="654556" y="1057335"/>
            <a:ext cx="6392167" cy="3686689"/>
          </a:xfrm>
          <a:prstGeom prst="rect">
            <a:avLst/>
          </a:prstGeom>
          <a:ln>
            <a:solidFill>
              <a:schemeClr val="accent1">
                <a:shade val="50000"/>
              </a:schemeClr>
            </a:solidFill>
          </a:ln>
        </p:spPr>
      </p:pic>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Analysis</a:t>
            </a:r>
          </a:p>
        </p:txBody>
      </p:sp>
      <p:pic>
        <p:nvPicPr>
          <p:cNvPr id="8" name="Picture 7">
            <a:extLst>
              <a:ext uri="{FF2B5EF4-FFF2-40B4-BE49-F238E27FC236}">
                <a16:creationId xmlns:a16="http://schemas.microsoft.com/office/drawing/2014/main" id="{BCA699F3-7066-443A-9EAC-0A9D723D75D3}"/>
              </a:ext>
            </a:extLst>
          </p:cNvPr>
          <p:cNvPicPr>
            <a:picLocks noChangeAspect="1"/>
          </p:cNvPicPr>
          <p:nvPr/>
        </p:nvPicPr>
        <p:blipFill>
          <a:blip r:embed="rId4"/>
          <a:stretch>
            <a:fillRect/>
          </a:stretch>
        </p:blipFill>
        <p:spPr>
          <a:xfrm>
            <a:off x="5467251" y="1700235"/>
            <a:ext cx="6344535" cy="4229690"/>
          </a:xfrm>
          <a:prstGeom prst="rect">
            <a:avLst/>
          </a:prstGeom>
          <a:ln>
            <a:solidFill>
              <a:schemeClr val="accent1">
                <a:shade val="50000"/>
              </a:schemeClr>
            </a:solidFill>
          </a:ln>
        </p:spPr>
      </p:pic>
    </p:spTree>
    <p:extLst>
      <p:ext uri="{BB962C8B-B14F-4D97-AF65-F5344CB8AC3E}">
        <p14:creationId xmlns:p14="http://schemas.microsoft.com/office/powerpoint/2010/main" val="182544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http://i5.asn.im/couple-arguing-_ucgr.jpg</a:t>
            </a:r>
          </a:p>
        </p:txBody>
      </p:sp>
      <p:pic>
        <p:nvPicPr>
          <p:cNvPr id="5" name="Picture 4">
            <a:extLst>
              <a:ext uri="{FF2B5EF4-FFF2-40B4-BE49-F238E27FC236}">
                <a16:creationId xmlns:a16="http://schemas.microsoft.com/office/drawing/2014/main" id="{E7EF7A62-79EB-4DE3-83B8-15516CF73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137" y="1366837"/>
            <a:ext cx="6181725" cy="4124325"/>
          </a:xfrm>
          <a:prstGeom prst="rect">
            <a:avLst/>
          </a:prstGeom>
        </p:spPr>
      </p:pic>
    </p:spTree>
    <p:extLst>
      <p:ext uri="{BB962C8B-B14F-4D97-AF65-F5344CB8AC3E}">
        <p14:creationId xmlns:p14="http://schemas.microsoft.com/office/powerpoint/2010/main" val="1303760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http://www.emacswiki.org/pics/static/TabsSpacesBoth.png</a:t>
            </a:r>
          </a:p>
        </p:txBody>
      </p:sp>
      <p:pic>
        <p:nvPicPr>
          <p:cNvPr id="7" name="Picture 6">
            <a:extLst>
              <a:ext uri="{FF2B5EF4-FFF2-40B4-BE49-F238E27FC236}">
                <a16:creationId xmlns:a16="http://schemas.microsoft.com/office/drawing/2014/main" id="{9BCE38B9-57B0-4DD8-A14B-F0A8BB9B0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14" y="1339714"/>
            <a:ext cx="9218571" cy="4178571"/>
          </a:xfrm>
          <a:prstGeom prst="rect">
            <a:avLst/>
          </a:prstGeom>
        </p:spPr>
      </p:pic>
    </p:spTree>
    <p:extLst>
      <p:ext uri="{BB962C8B-B14F-4D97-AF65-F5344CB8AC3E}">
        <p14:creationId xmlns:p14="http://schemas.microsoft.com/office/powerpoint/2010/main" val="3813607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https://twitter.com/StackSmashing/status/961658232841400320</a:t>
            </a:r>
          </a:p>
          <a:p>
            <a:pPr algn="r"/>
            <a:r>
              <a:rPr lang="en-US" sz="1200" dirty="0">
                <a:latin typeface="+mj-lt"/>
                <a:cs typeface="Calibri" pitchFamily="34" charset="0"/>
              </a:rPr>
              <a:t>https://pbs.twimg.com/media/DVh-ti-WAAArU1A.jpg:large</a:t>
            </a:r>
          </a:p>
        </p:txBody>
      </p:sp>
      <p:pic>
        <p:nvPicPr>
          <p:cNvPr id="4" name="Picture 3">
            <a:extLst>
              <a:ext uri="{FF2B5EF4-FFF2-40B4-BE49-F238E27FC236}">
                <a16:creationId xmlns:a16="http://schemas.microsoft.com/office/drawing/2014/main" id="{840FFECB-2587-4383-BE3D-311905838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980" y="1010920"/>
            <a:ext cx="3368040" cy="4836160"/>
          </a:xfrm>
          <a:prstGeom prst="rect">
            <a:avLst/>
          </a:prstGeom>
        </p:spPr>
      </p:pic>
    </p:spTree>
    <p:extLst>
      <p:ext uri="{BB962C8B-B14F-4D97-AF65-F5344CB8AC3E}">
        <p14:creationId xmlns:p14="http://schemas.microsoft.com/office/powerpoint/2010/main" val="3496017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Downloads</a:t>
            </a:r>
          </a:p>
        </p:txBody>
      </p:sp>
      <p:sp>
        <p:nvSpPr>
          <p:cNvPr id="5" name="Content Placeholder 1"/>
          <p:cNvSpPr>
            <a:spLocks noGrp="1"/>
          </p:cNvSpPr>
          <p:nvPr>
            <p:ph idx="1"/>
          </p:nvPr>
        </p:nvSpPr>
        <p:spPr>
          <a:xfrm>
            <a:off x="432154" y="911225"/>
            <a:ext cx="11430000" cy="4810845"/>
          </a:xfrm>
        </p:spPr>
        <p:txBody>
          <a:bodyPr anchor="ctr" anchorCtr="0"/>
          <a:lstStyle/>
          <a:p>
            <a:pPr marL="68580" indent="0" algn="ctr">
              <a:buNone/>
            </a:pPr>
            <a:r>
              <a:rPr lang="en-US" sz="2400" dirty="0"/>
              <a:t>https://github.com/JasonBock/Presentations/blob/master/</a:t>
            </a:r>
          </a:p>
          <a:p>
            <a:pPr marL="68580" indent="0" algn="ctr">
              <a:buNone/>
            </a:pPr>
            <a:r>
              <a:rPr lang="en-US" sz="2400" dirty="0"/>
              <a:t>Analyzing%20Code%20In%20.NET.pptx</a:t>
            </a:r>
          </a:p>
          <a:p>
            <a:pPr marL="68580" indent="0" algn="ctr">
              <a:buNone/>
            </a:pPr>
            <a:endParaRPr lang="en-US" sz="2400" dirty="0"/>
          </a:p>
          <a:p>
            <a:pPr marL="68580" indent="0" algn="ctr">
              <a:buNone/>
            </a:pPr>
            <a:r>
              <a:rPr lang="en-US" sz="2400" dirty="0"/>
              <a:t>https://github.com/JasonBock/AnalyzingCodeInDotNet</a:t>
            </a:r>
          </a:p>
          <a:p>
            <a:pPr marL="68580" indent="0" algn="ctr">
              <a:buNone/>
            </a:pPr>
            <a:endParaRPr lang="en-US" sz="2400" dirty="0"/>
          </a:p>
          <a:p>
            <a:pPr marL="68580" indent="0" algn="ctr">
              <a:buNone/>
            </a:pPr>
            <a:r>
              <a:rPr lang="en-US" sz="2400" dirty="0"/>
              <a:t>https://github.com/MarimerLLC/csla</a:t>
            </a:r>
          </a:p>
        </p:txBody>
      </p:sp>
    </p:spTree>
    <p:extLst>
      <p:ext uri="{BB962C8B-B14F-4D97-AF65-F5344CB8AC3E}">
        <p14:creationId xmlns:p14="http://schemas.microsoft.com/office/powerpoint/2010/main" val="3926772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https://www.youtube.com/watch?v=g3WtvzmKCQQ</a:t>
            </a:r>
          </a:p>
        </p:txBody>
      </p:sp>
      <p:pic>
        <p:nvPicPr>
          <p:cNvPr id="2" name="Picture 1">
            <a:extLst>
              <a:ext uri="{FF2B5EF4-FFF2-40B4-BE49-F238E27FC236}">
                <a16:creationId xmlns:a16="http://schemas.microsoft.com/office/drawing/2014/main" id="{5E570531-6E54-45E5-878F-D4E6B11D7D67}"/>
              </a:ext>
            </a:extLst>
          </p:cNvPr>
          <p:cNvPicPr>
            <a:picLocks noChangeAspect="1"/>
          </p:cNvPicPr>
          <p:nvPr/>
        </p:nvPicPr>
        <p:blipFill>
          <a:blip r:embed="rId3"/>
          <a:stretch>
            <a:fillRect/>
          </a:stretch>
        </p:blipFill>
        <p:spPr>
          <a:xfrm>
            <a:off x="480497" y="1213963"/>
            <a:ext cx="3807636" cy="1482167"/>
          </a:xfrm>
          <a:prstGeom prst="rect">
            <a:avLst/>
          </a:prstGeom>
        </p:spPr>
      </p:pic>
      <p:pic>
        <p:nvPicPr>
          <p:cNvPr id="7" name="Picture 6">
            <a:extLst>
              <a:ext uri="{FF2B5EF4-FFF2-40B4-BE49-F238E27FC236}">
                <a16:creationId xmlns:a16="http://schemas.microsoft.com/office/drawing/2014/main" id="{AF8704F5-A3D5-4480-8EED-2C27542E9C84}"/>
              </a:ext>
            </a:extLst>
          </p:cNvPr>
          <p:cNvPicPr>
            <a:picLocks noChangeAspect="1"/>
          </p:cNvPicPr>
          <p:nvPr/>
        </p:nvPicPr>
        <p:blipFill>
          <a:blip r:embed="rId4"/>
          <a:stretch>
            <a:fillRect/>
          </a:stretch>
        </p:blipFill>
        <p:spPr>
          <a:xfrm>
            <a:off x="4480336" y="973215"/>
            <a:ext cx="7240010" cy="2038635"/>
          </a:xfrm>
          <a:prstGeom prst="rect">
            <a:avLst/>
          </a:prstGeom>
        </p:spPr>
      </p:pic>
      <p:pic>
        <p:nvPicPr>
          <p:cNvPr id="5" name="Picture 4">
            <a:extLst>
              <a:ext uri="{FF2B5EF4-FFF2-40B4-BE49-F238E27FC236}">
                <a16:creationId xmlns:a16="http://schemas.microsoft.com/office/drawing/2014/main" id="{745FE1C9-EBBF-4844-BB4E-DB754514CD96}"/>
              </a:ext>
            </a:extLst>
          </p:cNvPr>
          <p:cNvPicPr>
            <a:picLocks noChangeAspect="1"/>
          </p:cNvPicPr>
          <p:nvPr/>
        </p:nvPicPr>
        <p:blipFill>
          <a:blip r:embed="rId5"/>
          <a:stretch>
            <a:fillRect/>
          </a:stretch>
        </p:blipFill>
        <p:spPr>
          <a:xfrm>
            <a:off x="1863295" y="2337972"/>
            <a:ext cx="8465409" cy="3575509"/>
          </a:xfrm>
          <a:prstGeom prst="rect">
            <a:avLst/>
          </a:prstGeom>
        </p:spPr>
      </p:pic>
    </p:spTree>
    <p:extLst>
      <p:ext uri="{BB962C8B-B14F-4D97-AF65-F5344CB8AC3E}">
        <p14:creationId xmlns:p14="http://schemas.microsoft.com/office/powerpoint/2010/main" val="31447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B1F52-CD22-44E4-B482-B630C9C4ADA5}"/>
              </a:ext>
            </a:extLst>
          </p:cNvPr>
          <p:cNvSpPr>
            <a:spLocks noGrp="1"/>
          </p:cNvSpPr>
          <p:nvPr>
            <p:ph idx="1"/>
          </p:nvPr>
        </p:nvSpPr>
        <p:spPr/>
        <p:txBody>
          <a:bodyPr/>
          <a:lstStyle/>
          <a:p>
            <a:r>
              <a:rPr lang="en-US" dirty="0" err="1"/>
              <a:t>SonarQube</a:t>
            </a:r>
            <a:r>
              <a:rPr lang="en-US" dirty="0"/>
              <a:t> (https://www.sonarqube.org/)</a:t>
            </a:r>
          </a:p>
          <a:p>
            <a:r>
              <a:rPr lang="en-US" dirty="0" err="1"/>
              <a:t>NDepend</a:t>
            </a:r>
            <a:r>
              <a:rPr lang="en-US" dirty="0"/>
              <a:t> (https://www.ndepend.com/)</a:t>
            </a:r>
          </a:p>
          <a:p>
            <a:r>
              <a:rPr lang="en-US" dirty="0"/>
              <a:t>Code Cracker (https://code-cracker.github.io/)</a:t>
            </a:r>
          </a:p>
          <a:p>
            <a:r>
              <a:rPr lang="en-US" dirty="0" err="1"/>
              <a:t>CodeIt.Right</a:t>
            </a:r>
            <a:r>
              <a:rPr lang="en-US" dirty="0"/>
              <a:t> (https://submain.com/products/codeit.right.aspx)</a:t>
            </a:r>
          </a:p>
          <a:p>
            <a:r>
              <a:rPr lang="en-US" dirty="0"/>
              <a:t>Refactoring Essentials (http://vsrefactoringessentials.com/)</a:t>
            </a:r>
          </a:p>
          <a:p>
            <a:r>
              <a:rPr lang="en-US" dirty="0"/>
              <a:t>PVS Studio (https://www.viva64.com/en/pvs-studio/)</a:t>
            </a:r>
          </a:p>
          <a:p>
            <a:r>
              <a:rPr lang="en-US" dirty="0" err="1"/>
              <a:t>Coverity</a:t>
            </a:r>
            <a:r>
              <a:rPr lang="en-US" dirty="0"/>
              <a:t> (https://scan.coverity.com/)</a:t>
            </a:r>
          </a:p>
          <a:p>
            <a:r>
              <a:rPr lang="en-US" dirty="0"/>
              <a:t>And many others…</a:t>
            </a:r>
          </a:p>
          <a:p>
            <a:endParaRPr lang="en-US" dirty="0"/>
          </a:p>
        </p:txBody>
      </p:sp>
      <p:sp>
        <p:nvSpPr>
          <p:cNvPr id="3" name="Title 2">
            <a:extLst>
              <a:ext uri="{FF2B5EF4-FFF2-40B4-BE49-F238E27FC236}">
                <a16:creationId xmlns:a16="http://schemas.microsoft.com/office/drawing/2014/main" id="{291EA1F3-E838-4CC1-A6BD-629E0DF47488}"/>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409522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Analyzing Code with .</a:t>
            </a:r>
            <a:r>
              <a:rPr lang="en-US" dirty="0" err="1"/>
              <a:t>editorconfig</a:t>
            </a:r>
            <a:r>
              <a:rPr lang="en-US" dirty="0"/>
              <a:t> and Analyzers</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Analyzing Code in .NET</a:t>
            </a:r>
          </a:p>
        </p:txBody>
      </p:sp>
    </p:spTree>
    <p:extLst>
      <p:ext uri="{BB962C8B-B14F-4D97-AF65-F5344CB8AC3E}">
        <p14:creationId xmlns:p14="http://schemas.microsoft.com/office/powerpoint/2010/main" val="2564349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https://memegenerator.net/instance/81305253/what-if-i-told-you-what-if-i-told-you-that-you-could-write-your-own-analyzers</a:t>
            </a:r>
          </a:p>
        </p:txBody>
      </p:sp>
      <p:pic>
        <p:nvPicPr>
          <p:cNvPr id="1026" name="Picture 2" descr="What If I Told You - What if i told you that you could write your own analyzers">
            <a:extLst>
              <a:ext uri="{FF2B5EF4-FFF2-40B4-BE49-F238E27FC236}">
                <a16:creationId xmlns:a16="http://schemas.microsoft.com/office/drawing/2014/main" id="{632E2856-2D4E-421E-AFDD-A4110F476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899" y="977899"/>
            <a:ext cx="4902201" cy="490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11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1CA32-7DF6-4B41-B515-2AF01042614C}"/>
              </a:ext>
            </a:extLst>
          </p:cNvPr>
          <p:cNvSpPr>
            <a:spLocks noGrp="1"/>
          </p:cNvSpPr>
          <p:nvPr>
            <p:ph type="title"/>
          </p:nvPr>
        </p:nvSpPr>
        <p:spPr/>
        <p:txBody>
          <a:bodyPr/>
          <a:lstStyle/>
          <a:p>
            <a:r>
              <a:rPr lang="en-US" dirty="0"/>
              <a:t>Building</a:t>
            </a:r>
          </a:p>
        </p:txBody>
      </p:sp>
      <p:sp>
        <p:nvSpPr>
          <p:cNvPr id="4" name="Rectangle 3">
            <a:extLst>
              <a:ext uri="{FF2B5EF4-FFF2-40B4-BE49-F238E27FC236}">
                <a16:creationId xmlns:a16="http://schemas.microsoft.com/office/drawing/2014/main" id="{CD6DB692-CC24-42FB-B1E1-76C104F3C591}"/>
              </a:ext>
            </a:extLst>
          </p:cNvPr>
          <p:cNvSpPr/>
          <p:nvPr/>
        </p:nvSpPr>
        <p:spPr>
          <a:xfrm>
            <a:off x="3215640" y="2854255"/>
            <a:ext cx="5760720" cy="2246769"/>
          </a:xfrm>
          <a:prstGeom prst="rect">
            <a:avLst/>
          </a:prstGeom>
        </p:spPr>
        <p:txBody>
          <a:bodyPr wrap="square">
            <a:spAutoFit/>
          </a:bodyPr>
          <a:lstStyle/>
          <a:p>
            <a:r>
              <a:rPr lang="en-US" sz="2800" dirty="0">
                <a:latin typeface="Consolas" panose="020B0609020204030204" pitchFamily="49" charset="0"/>
              </a:rPr>
              <a:t>public sealed class Customer</a:t>
            </a:r>
          </a:p>
          <a:p>
            <a:r>
              <a:rPr lang="en-US" sz="2800" dirty="0">
                <a:latin typeface="Consolas" panose="020B0609020204030204" pitchFamily="49" charset="0"/>
              </a:rPr>
              <a:t>  : </a:t>
            </a:r>
            <a:r>
              <a:rPr lang="en-US" sz="2800" dirty="0" err="1">
                <a:latin typeface="Consolas" panose="020B0609020204030204" pitchFamily="49" charset="0"/>
              </a:rPr>
              <a:t>BusinessBase</a:t>
            </a:r>
            <a:r>
              <a:rPr lang="en-US" sz="2800" dirty="0">
                <a:latin typeface="Consolas" panose="020B0609020204030204" pitchFamily="49" charset="0"/>
              </a:rPr>
              <a:t>&lt;Customer&gt;</a:t>
            </a:r>
          </a:p>
          <a:p>
            <a:r>
              <a:rPr lang="en-US" sz="2800" dirty="0">
                <a:latin typeface="Consolas" panose="020B0609020204030204" pitchFamily="49" charset="0"/>
              </a:rPr>
              <a:t>{</a:t>
            </a:r>
          </a:p>
          <a:p>
            <a:r>
              <a:rPr lang="en-US" sz="2800" dirty="0">
                <a:latin typeface="Consolas" panose="020B0609020204030204" pitchFamily="49" charset="0"/>
              </a:rPr>
              <a:t>  /* ... */</a:t>
            </a:r>
          </a:p>
          <a:p>
            <a:r>
              <a:rPr lang="en-US" sz="2800" dirty="0">
                <a:latin typeface="Consolas" panose="020B0609020204030204" pitchFamily="49" charset="0"/>
              </a:rPr>
              <a:t>}</a:t>
            </a:r>
          </a:p>
        </p:txBody>
      </p:sp>
      <p:sp>
        <p:nvSpPr>
          <p:cNvPr id="5" name="Rectangle 4">
            <a:extLst>
              <a:ext uri="{FF2B5EF4-FFF2-40B4-BE49-F238E27FC236}">
                <a16:creationId xmlns:a16="http://schemas.microsoft.com/office/drawing/2014/main" id="{7AEEE5C8-A3F7-4C27-8F30-D6F2FE6C440E}"/>
              </a:ext>
            </a:extLst>
          </p:cNvPr>
          <p:cNvSpPr/>
          <p:nvPr/>
        </p:nvSpPr>
        <p:spPr>
          <a:xfrm>
            <a:off x="3215640" y="2397055"/>
            <a:ext cx="5760720" cy="523220"/>
          </a:xfrm>
          <a:prstGeom prst="rect">
            <a:avLst/>
          </a:prstGeom>
        </p:spPr>
        <p:txBody>
          <a:bodyPr wrap="square">
            <a:spAutoFit/>
          </a:bodyPr>
          <a:lstStyle/>
          <a:p>
            <a:r>
              <a:rPr lang="en-US" sz="2800" dirty="0">
                <a:latin typeface="Consolas" panose="020B0609020204030204" pitchFamily="49" charset="0"/>
              </a:rPr>
              <a:t>[Serializable]</a:t>
            </a:r>
          </a:p>
        </p:txBody>
      </p:sp>
      <p:sp>
        <p:nvSpPr>
          <p:cNvPr id="6" name="Rectangle 5">
            <a:extLst>
              <a:ext uri="{FF2B5EF4-FFF2-40B4-BE49-F238E27FC236}">
                <a16:creationId xmlns:a16="http://schemas.microsoft.com/office/drawing/2014/main" id="{626EAF3F-8C9F-49A0-9D22-59E7963683FF}"/>
              </a:ext>
            </a:extLst>
          </p:cNvPr>
          <p:cNvSpPr/>
          <p:nvPr/>
        </p:nvSpPr>
        <p:spPr>
          <a:xfrm>
            <a:off x="3215640" y="1383625"/>
            <a:ext cx="5760720" cy="523220"/>
          </a:xfrm>
          <a:prstGeom prst="rect">
            <a:avLst/>
          </a:prstGeom>
        </p:spPr>
        <p:txBody>
          <a:bodyPr wrap="square">
            <a:spAutoFit/>
          </a:bodyPr>
          <a:lstStyle/>
          <a:p>
            <a:r>
              <a:rPr lang="en-US" sz="2800" dirty="0">
                <a:latin typeface="Consolas" panose="020B0609020204030204" pitchFamily="49" charset="0"/>
              </a:rPr>
              <a:t>using System;</a:t>
            </a:r>
          </a:p>
        </p:txBody>
      </p:sp>
    </p:spTree>
    <p:extLst>
      <p:ext uri="{BB962C8B-B14F-4D97-AF65-F5344CB8AC3E}">
        <p14:creationId xmlns:p14="http://schemas.microsoft.com/office/powerpoint/2010/main" val="403488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51CA32-7DF6-4B41-B515-2AF01042614C}"/>
              </a:ext>
            </a:extLst>
          </p:cNvPr>
          <p:cNvSpPr>
            <a:spLocks noGrp="1"/>
          </p:cNvSpPr>
          <p:nvPr>
            <p:ph type="title"/>
          </p:nvPr>
        </p:nvSpPr>
        <p:spPr/>
        <p:txBody>
          <a:bodyPr/>
          <a:lstStyle/>
          <a:p>
            <a:r>
              <a:rPr lang="en-US" dirty="0"/>
              <a:t>Building</a:t>
            </a:r>
          </a:p>
        </p:txBody>
      </p:sp>
      <p:pic>
        <p:nvPicPr>
          <p:cNvPr id="2" name="Picture 1">
            <a:extLst>
              <a:ext uri="{FF2B5EF4-FFF2-40B4-BE49-F238E27FC236}">
                <a16:creationId xmlns:a16="http://schemas.microsoft.com/office/drawing/2014/main" id="{2C79D596-B495-4809-83FB-8E9039949E40}"/>
              </a:ext>
            </a:extLst>
          </p:cNvPr>
          <p:cNvPicPr>
            <a:picLocks noChangeAspect="1"/>
          </p:cNvPicPr>
          <p:nvPr/>
        </p:nvPicPr>
        <p:blipFill>
          <a:blip r:embed="rId3"/>
          <a:stretch>
            <a:fillRect/>
          </a:stretch>
        </p:blipFill>
        <p:spPr>
          <a:xfrm>
            <a:off x="854018" y="1443891"/>
            <a:ext cx="7551460" cy="1985109"/>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BCEC3040-74A4-4800-983E-0118FCC225E7}"/>
              </a:ext>
            </a:extLst>
          </p:cNvPr>
          <p:cNvPicPr>
            <a:picLocks noChangeAspect="1"/>
          </p:cNvPicPr>
          <p:nvPr/>
        </p:nvPicPr>
        <p:blipFill>
          <a:blip r:embed="rId4"/>
          <a:stretch>
            <a:fillRect/>
          </a:stretch>
        </p:blipFill>
        <p:spPr>
          <a:xfrm>
            <a:off x="2765271" y="2248669"/>
            <a:ext cx="9046515" cy="3644453"/>
          </a:xfrm>
          <a:prstGeom prst="rect">
            <a:avLst/>
          </a:prstGeom>
          <a:ln>
            <a:solidFill>
              <a:schemeClr val="accent1">
                <a:shade val="50000"/>
              </a:schemeClr>
            </a:solidFill>
          </a:ln>
        </p:spPr>
      </p:pic>
    </p:spTree>
    <p:extLst>
      <p:ext uri="{BB962C8B-B14F-4D97-AF65-F5344CB8AC3E}">
        <p14:creationId xmlns:p14="http://schemas.microsoft.com/office/powerpoint/2010/main" val="169724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2" name="Picture 1">
            <a:extLst>
              <a:ext uri="{FF2B5EF4-FFF2-40B4-BE49-F238E27FC236}">
                <a16:creationId xmlns:a16="http://schemas.microsoft.com/office/drawing/2014/main" id="{25BF1AA8-4F49-4018-8FFA-B7A41CCC6125}"/>
              </a:ext>
            </a:extLst>
          </p:cNvPr>
          <p:cNvPicPr>
            <a:picLocks noChangeAspect="1"/>
          </p:cNvPicPr>
          <p:nvPr/>
        </p:nvPicPr>
        <p:blipFill>
          <a:blip r:embed="rId3"/>
          <a:stretch>
            <a:fillRect/>
          </a:stretch>
        </p:blipFill>
        <p:spPr>
          <a:xfrm>
            <a:off x="4145280" y="862874"/>
            <a:ext cx="3901440" cy="5132251"/>
          </a:xfrm>
          <a:prstGeom prst="rect">
            <a:avLst/>
          </a:prstGeom>
        </p:spPr>
      </p:pic>
    </p:spTree>
    <p:extLst>
      <p:ext uri="{BB962C8B-B14F-4D97-AF65-F5344CB8AC3E}">
        <p14:creationId xmlns:p14="http://schemas.microsoft.com/office/powerpoint/2010/main" val="2365765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4" name="Picture 3">
            <a:extLst>
              <a:ext uri="{FF2B5EF4-FFF2-40B4-BE49-F238E27FC236}">
                <a16:creationId xmlns:a16="http://schemas.microsoft.com/office/drawing/2014/main" id="{75434E07-A6A4-4B0F-827E-8FBDC52867CA}"/>
              </a:ext>
            </a:extLst>
          </p:cNvPr>
          <p:cNvPicPr>
            <a:picLocks noChangeAspect="1"/>
          </p:cNvPicPr>
          <p:nvPr/>
        </p:nvPicPr>
        <p:blipFill>
          <a:blip r:embed="rId3"/>
          <a:stretch>
            <a:fillRect/>
          </a:stretch>
        </p:blipFill>
        <p:spPr>
          <a:xfrm>
            <a:off x="2135208" y="1797749"/>
            <a:ext cx="7921583" cy="3262502"/>
          </a:xfrm>
          <a:prstGeom prst="rect">
            <a:avLst/>
          </a:prstGeom>
        </p:spPr>
      </p:pic>
    </p:spTree>
    <p:extLst>
      <p:ext uri="{BB962C8B-B14F-4D97-AF65-F5344CB8AC3E}">
        <p14:creationId xmlns:p14="http://schemas.microsoft.com/office/powerpoint/2010/main" val="189760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2" name="Picture 1">
            <a:extLst>
              <a:ext uri="{FF2B5EF4-FFF2-40B4-BE49-F238E27FC236}">
                <a16:creationId xmlns:a16="http://schemas.microsoft.com/office/drawing/2014/main" id="{C3028A65-617B-4531-A98F-581DA60B7F84}"/>
              </a:ext>
            </a:extLst>
          </p:cNvPr>
          <p:cNvPicPr>
            <a:picLocks noChangeAspect="1"/>
          </p:cNvPicPr>
          <p:nvPr/>
        </p:nvPicPr>
        <p:blipFill>
          <a:blip r:embed="rId3"/>
          <a:stretch>
            <a:fillRect/>
          </a:stretch>
        </p:blipFill>
        <p:spPr>
          <a:xfrm>
            <a:off x="2264512" y="953935"/>
            <a:ext cx="7662975" cy="4950130"/>
          </a:xfrm>
          <a:prstGeom prst="rect">
            <a:avLst/>
          </a:prstGeom>
        </p:spPr>
      </p:pic>
    </p:spTree>
    <p:extLst>
      <p:ext uri="{BB962C8B-B14F-4D97-AF65-F5344CB8AC3E}">
        <p14:creationId xmlns:p14="http://schemas.microsoft.com/office/powerpoint/2010/main" val="2767923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pic>
        <p:nvPicPr>
          <p:cNvPr id="5" name="Picture 4">
            <a:extLst>
              <a:ext uri="{FF2B5EF4-FFF2-40B4-BE49-F238E27FC236}">
                <a16:creationId xmlns:a16="http://schemas.microsoft.com/office/drawing/2014/main" id="{A57F0E28-3FF7-4343-BC1F-1C1C538EC06F}"/>
              </a:ext>
            </a:extLst>
          </p:cNvPr>
          <p:cNvPicPr>
            <a:picLocks noChangeAspect="1"/>
          </p:cNvPicPr>
          <p:nvPr/>
        </p:nvPicPr>
        <p:blipFill>
          <a:blip r:embed="rId3"/>
          <a:stretch>
            <a:fillRect/>
          </a:stretch>
        </p:blipFill>
        <p:spPr>
          <a:xfrm>
            <a:off x="507617" y="1461813"/>
            <a:ext cx="5487166" cy="3934374"/>
          </a:xfrm>
          <a:prstGeom prst="rect">
            <a:avLst/>
          </a:prstGeom>
          <a:ln>
            <a:solidFill>
              <a:schemeClr val="accent1">
                <a:shade val="50000"/>
              </a:schemeClr>
            </a:solidFill>
          </a:ln>
        </p:spPr>
      </p:pic>
      <p:pic>
        <p:nvPicPr>
          <p:cNvPr id="6" name="Picture 5">
            <a:extLst>
              <a:ext uri="{FF2B5EF4-FFF2-40B4-BE49-F238E27FC236}">
                <a16:creationId xmlns:a16="http://schemas.microsoft.com/office/drawing/2014/main" id="{3983E247-938E-4AFB-A899-FD53382FF181}"/>
              </a:ext>
            </a:extLst>
          </p:cNvPr>
          <p:cNvPicPr>
            <a:picLocks noChangeAspect="1"/>
          </p:cNvPicPr>
          <p:nvPr/>
        </p:nvPicPr>
        <p:blipFill>
          <a:blip r:embed="rId4"/>
          <a:stretch>
            <a:fillRect/>
          </a:stretch>
        </p:blipFill>
        <p:spPr>
          <a:xfrm>
            <a:off x="6197219" y="2014340"/>
            <a:ext cx="5496692" cy="2829320"/>
          </a:xfrm>
          <a:prstGeom prst="rect">
            <a:avLst/>
          </a:prstGeom>
          <a:ln>
            <a:solidFill>
              <a:schemeClr val="accent1">
                <a:shade val="50000"/>
              </a:schemeClr>
            </a:solidFill>
          </a:ln>
        </p:spPr>
      </p:pic>
      <p:cxnSp>
        <p:nvCxnSpPr>
          <p:cNvPr id="10" name="Connector: Elbow 9">
            <a:extLst>
              <a:ext uri="{FF2B5EF4-FFF2-40B4-BE49-F238E27FC236}">
                <a16:creationId xmlns:a16="http://schemas.microsoft.com/office/drawing/2014/main" id="{6AF63D29-3E4C-4466-8E80-C833B1CA1EAD}"/>
              </a:ext>
            </a:extLst>
          </p:cNvPr>
          <p:cNvCxnSpPr>
            <a:cxnSpLocks/>
            <a:endCxn id="6" idx="2"/>
          </p:cNvCxnSpPr>
          <p:nvPr/>
        </p:nvCxnSpPr>
        <p:spPr>
          <a:xfrm flipV="1">
            <a:off x="3251200" y="4843660"/>
            <a:ext cx="5694365" cy="3684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25803BB-DE1D-4CD0-BCA0-3AE474B5E05D}"/>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http://roslynquoter.azurewebsites.net/</a:t>
            </a:r>
          </a:p>
        </p:txBody>
      </p:sp>
    </p:spTree>
    <p:extLst>
      <p:ext uri="{BB962C8B-B14F-4D97-AF65-F5344CB8AC3E}">
        <p14:creationId xmlns:p14="http://schemas.microsoft.com/office/powerpoint/2010/main" val="1107252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903095"/>
          </a:xfrm>
        </p:spPr>
        <p:txBody>
          <a:bodyPr/>
          <a:lstStyle/>
          <a:p>
            <a:r>
              <a:rPr lang="en-US" dirty="0"/>
              <a:t>Analysis</a:t>
            </a:r>
          </a:p>
          <a:p>
            <a:r>
              <a:rPr lang="en-US" dirty="0"/>
              <a:t>Building</a:t>
            </a:r>
          </a:p>
          <a:p>
            <a:r>
              <a:rPr lang="en-US" dirty="0"/>
              <a:t>Conclusion</a:t>
            </a:r>
          </a:p>
        </p:txBody>
      </p:sp>
      <p:sp>
        <p:nvSpPr>
          <p:cNvPr id="3" name="Title 2"/>
          <p:cNvSpPr>
            <a:spLocks noGrp="1"/>
          </p:cNvSpPr>
          <p:nvPr>
            <p:ph type="title"/>
          </p:nvPr>
        </p:nvSpPr>
        <p:spPr/>
        <p:txBody>
          <a:bodyPr/>
          <a:lstStyle/>
          <a:p>
            <a:r>
              <a:rPr lang="en-US" dirty="0"/>
              <a:t>Overview	</a:t>
            </a:r>
          </a:p>
        </p:txBody>
      </p:sp>
      <p:sp>
        <p:nvSpPr>
          <p:cNvPr id="4" name="TextBox 3"/>
          <p:cNvSpPr txBox="1"/>
          <p:nvPr/>
        </p:nvSpPr>
        <p:spPr>
          <a:xfrm>
            <a:off x="2112303" y="2728421"/>
            <a:ext cx="8069709" cy="3046988"/>
          </a:xfrm>
          <a:prstGeom prst="rect">
            <a:avLst/>
          </a:prstGeom>
          <a:noFill/>
        </p:spPr>
        <p:txBody>
          <a:bodyPr wrap="none" rtlCol="0">
            <a:spAutoFit/>
          </a:bodyPr>
          <a:lstStyle/>
          <a:p>
            <a:pPr algn="ctr"/>
            <a:r>
              <a:rPr lang="en-US" sz="2400" dirty="0"/>
              <a:t>Remember….</a:t>
            </a:r>
          </a:p>
          <a:p>
            <a:pPr algn="ctr"/>
            <a:endParaRPr lang="en-US" sz="2400" dirty="0"/>
          </a:p>
          <a:p>
            <a:pPr marL="68580" indent="0" algn="ctr">
              <a:buNone/>
            </a:pPr>
            <a:r>
              <a:rPr lang="en-US" sz="2400" dirty="0"/>
              <a:t>https://github.com/JasonBock/Presentations/blob/master/</a:t>
            </a:r>
          </a:p>
          <a:p>
            <a:pPr marL="68580" indent="0" algn="ctr">
              <a:buNone/>
            </a:pPr>
            <a:r>
              <a:rPr lang="en-US" sz="2400" dirty="0"/>
              <a:t>Analyzing%20Code%20In%20.NET.pptx</a:t>
            </a:r>
          </a:p>
          <a:p>
            <a:pPr marL="68580" indent="0" algn="ctr">
              <a:buNone/>
            </a:pPr>
            <a:endParaRPr lang="en-US" sz="2400" dirty="0"/>
          </a:p>
          <a:p>
            <a:pPr marL="68580" indent="0" algn="ctr">
              <a:buNone/>
            </a:pPr>
            <a:r>
              <a:rPr lang="en-US" sz="2400" dirty="0"/>
              <a:t>https://github.com/JasonBock/AnalyzingCodeInDotNet</a:t>
            </a:r>
          </a:p>
          <a:p>
            <a:pPr marL="68580" indent="0" algn="ctr">
              <a:buNone/>
            </a:pPr>
            <a:endParaRPr lang="en-US" sz="2400" dirty="0"/>
          </a:p>
          <a:p>
            <a:pPr marL="68580" indent="0" algn="ctr">
              <a:buNone/>
            </a:pPr>
            <a:r>
              <a:rPr lang="en-US" sz="2400" dirty="0"/>
              <a:t>https://github.com/MarimerLLC/csla</a:t>
            </a:r>
          </a:p>
        </p:txBody>
      </p:sp>
    </p:spTree>
    <p:extLst>
      <p:ext uri="{BB962C8B-B14F-4D97-AF65-F5344CB8AC3E}">
        <p14:creationId xmlns:p14="http://schemas.microsoft.com/office/powerpoint/2010/main" val="134105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http://snowbrains.com/wp-content/uploads/2013/04/mount-everest.jpg</a:t>
            </a:r>
          </a:p>
        </p:txBody>
      </p:sp>
      <p:pic>
        <p:nvPicPr>
          <p:cNvPr id="5" name="Picture 4">
            <a:extLst>
              <a:ext uri="{FF2B5EF4-FFF2-40B4-BE49-F238E27FC236}">
                <a16:creationId xmlns:a16="http://schemas.microsoft.com/office/drawing/2014/main" id="{FD044C7C-B55A-475F-942C-F909EDC3DB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3569" y="922177"/>
            <a:ext cx="6684861" cy="5013646"/>
          </a:xfrm>
          <a:prstGeom prst="rect">
            <a:avLst/>
          </a:prstGeom>
        </p:spPr>
      </p:pic>
    </p:spTree>
    <p:extLst>
      <p:ext uri="{BB962C8B-B14F-4D97-AF65-F5344CB8AC3E}">
        <p14:creationId xmlns:p14="http://schemas.microsoft.com/office/powerpoint/2010/main" val="1531370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Building</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http://worldwide.streamer.espeakers.com/assets/9/9179/30001.jpg</a:t>
            </a:r>
          </a:p>
        </p:txBody>
      </p:sp>
      <p:pic>
        <p:nvPicPr>
          <p:cNvPr id="7" name="Picture 6">
            <a:extLst>
              <a:ext uri="{FF2B5EF4-FFF2-40B4-BE49-F238E27FC236}">
                <a16:creationId xmlns:a16="http://schemas.microsoft.com/office/drawing/2014/main" id="{F96411DE-FC15-4D13-8443-F169832D54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12" y="981513"/>
            <a:ext cx="7344976" cy="4894973"/>
          </a:xfrm>
          <a:prstGeom prst="rect">
            <a:avLst/>
          </a:prstGeom>
        </p:spPr>
      </p:pic>
    </p:spTree>
    <p:extLst>
      <p:ext uri="{BB962C8B-B14F-4D97-AF65-F5344CB8AC3E}">
        <p14:creationId xmlns:p14="http://schemas.microsoft.com/office/powerpoint/2010/main" val="131220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Writing an Analyzer and Code Fix</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Analyzing Code in .NET</a:t>
            </a:r>
          </a:p>
        </p:txBody>
      </p:sp>
    </p:spTree>
    <p:extLst>
      <p:ext uri="{BB962C8B-B14F-4D97-AF65-F5344CB8AC3E}">
        <p14:creationId xmlns:p14="http://schemas.microsoft.com/office/powerpoint/2010/main" val="1143161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Conclusion</a:t>
            </a:r>
          </a:p>
        </p:txBody>
      </p:sp>
      <p:sp>
        <p:nvSpPr>
          <p:cNvPr id="6" name="Rectangle 5">
            <a:extLst>
              <a:ext uri="{FF2B5EF4-FFF2-40B4-BE49-F238E27FC236}">
                <a16:creationId xmlns:a16="http://schemas.microsoft.com/office/drawing/2014/main" id="{8AE674CC-0AC5-4C60-A954-57BEECEF1532}"/>
              </a:ext>
            </a:extLst>
          </p:cNvPr>
          <p:cNvSpPr/>
          <p:nvPr/>
        </p:nvSpPr>
        <p:spPr>
          <a:xfrm>
            <a:off x="4622801" y="6276894"/>
            <a:ext cx="7569200" cy="453605"/>
          </a:xfrm>
          <a:prstGeom prst="rect">
            <a:avLst/>
          </a:prstGeom>
        </p:spPr>
        <p:txBody>
          <a:bodyPr wrap="square" anchor="ctr" anchorCtr="0">
            <a:noAutofit/>
          </a:bodyPr>
          <a:lstStyle/>
          <a:p>
            <a:pPr algn="r"/>
            <a:r>
              <a:rPr lang="en-US" sz="1200" dirty="0">
                <a:latin typeface="+mj-lt"/>
                <a:cs typeface="Calibri" pitchFamily="34" charset="0"/>
              </a:rPr>
              <a:t>http://img09.deviantart.net/a849/i/2010/219/6/f/energy_ball_by_wylland.jpg</a:t>
            </a:r>
          </a:p>
        </p:txBody>
      </p:sp>
      <p:pic>
        <p:nvPicPr>
          <p:cNvPr id="4" name="Picture 3">
            <a:extLst>
              <a:ext uri="{FF2B5EF4-FFF2-40B4-BE49-F238E27FC236}">
                <a16:creationId xmlns:a16="http://schemas.microsoft.com/office/drawing/2014/main" id="{5D07D79E-897E-4BBA-A0A1-FB643A4E0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040" y="906780"/>
            <a:ext cx="6725920" cy="5044440"/>
          </a:xfrm>
          <a:prstGeom prst="rect">
            <a:avLst/>
          </a:prstGeom>
        </p:spPr>
      </p:pic>
    </p:spTree>
    <p:extLst>
      <p:ext uri="{BB962C8B-B14F-4D97-AF65-F5344CB8AC3E}">
        <p14:creationId xmlns:p14="http://schemas.microsoft.com/office/powerpoint/2010/main" val="2660505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Analyzing Code in .NET</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3145966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http://www.tacomanarrowsbridge.org/z1940-100.jpg</a:t>
            </a:r>
          </a:p>
        </p:txBody>
      </p:sp>
      <p:pic>
        <p:nvPicPr>
          <p:cNvPr id="4" name="Picture 3">
            <a:extLst>
              <a:ext uri="{FF2B5EF4-FFF2-40B4-BE49-F238E27FC236}">
                <a16:creationId xmlns:a16="http://schemas.microsoft.com/office/drawing/2014/main" id="{A3BD2879-53FA-44C5-BE83-41608BA5A4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60" y="1273732"/>
            <a:ext cx="10444480" cy="4310536"/>
          </a:xfrm>
          <a:prstGeom prst="rect">
            <a:avLst/>
          </a:prstGeom>
        </p:spPr>
      </p:pic>
    </p:spTree>
    <p:extLst>
      <p:ext uri="{BB962C8B-B14F-4D97-AF65-F5344CB8AC3E}">
        <p14:creationId xmlns:p14="http://schemas.microsoft.com/office/powerpoint/2010/main" val="3706641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pic>
        <p:nvPicPr>
          <p:cNvPr id="5" name="Picture 4">
            <a:extLst>
              <a:ext uri="{FF2B5EF4-FFF2-40B4-BE49-F238E27FC236}">
                <a16:creationId xmlns:a16="http://schemas.microsoft.com/office/drawing/2014/main" id="{666A24C8-16B1-47B3-A1D9-AA83840A0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364" y="885634"/>
            <a:ext cx="7139271" cy="5086731"/>
          </a:xfrm>
          <a:prstGeom prst="rect">
            <a:avLst/>
          </a:prstGeom>
        </p:spPr>
      </p:pic>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http://exit133.com/uploads/Narrows-Bridge-Collapse.jpg</a:t>
            </a:r>
          </a:p>
        </p:txBody>
      </p:sp>
    </p:spTree>
    <p:extLst>
      <p:ext uri="{BB962C8B-B14F-4D97-AF65-F5344CB8AC3E}">
        <p14:creationId xmlns:p14="http://schemas.microsoft.com/office/powerpoint/2010/main" val="851145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9438640" cy="4401205"/>
          </a:xfrm>
          <a:prstGeom prst="rect">
            <a:avLst/>
          </a:prstGeom>
        </p:spPr>
        <p:txBody>
          <a:bodyPr wrap="square">
            <a:spAutoFit/>
          </a:bodyPr>
          <a:lstStyle/>
          <a:p>
            <a:r>
              <a:rPr lang="en-US" sz="2800" dirty="0" err="1">
                <a:latin typeface="Consolas" panose="020B0609020204030204" pitchFamily="49" charset="0"/>
              </a:rPr>
              <a:t>var</a:t>
            </a:r>
            <a:r>
              <a:rPr lang="en-US" sz="2800" dirty="0">
                <a:latin typeface="Consolas" panose="020B0609020204030204" pitchFamily="49" charset="0"/>
              </a:rPr>
              <a:t> source = /* reference to array */</a:t>
            </a:r>
          </a:p>
          <a:p>
            <a:r>
              <a:rPr lang="en-US" sz="2800" dirty="0" err="1">
                <a:latin typeface="Consolas" panose="020B0609020204030204" pitchFamily="49" charset="0"/>
              </a:rPr>
              <a:t>var</a:t>
            </a:r>
            <a:r>
              <a:rPr lang="en-US" sz="2800" dirty="0">
                <a:latin typeface="Consolas" panose="020B0609020204030204" pitchFamily="49" charset="0"/>
              </a:rPr>
              <a:t> destination = new </a:t>
            </a:r>
            <a:r>
              <a:rPr lang="en-US" sz="2800" dirty="0" err="1">
                <a:latin typeface="Consolas" panose="020B0609020204030204" pitchFamily="49" charset="0"/>
              </a:rPr>
              <a:t>int</a:t>
            </a:r>
            <a:r>
              <a:rPr lang="en-US" sz="2800" dirty="0">
                <a:latin typeface="Consolas" panose="020B0609020204030204" pitchFamily="49" charset="0"/>
              </a:rPr>
              <a:t>[0];</a:t>
            </a:r>
          </a:p>
          <a:p>
            <a:endParaRPr lang="en-US" sz="2800" dirty="0">
              <a:latin typeface="Consolas" panose="020B0609020204030204" pitchFamily="49" charset="0"/>
            </a:endParaRPr>
          </a:p>
          <a:p>
            <a:r>
              <a:rPr lang="en-US" sz="2800" dirty="0">
                <a:latin typeface="Consolas" panose="020B0609020204030204" pitchFamily="49" charset="0"/>
              </a:rPr>
              <a:t>foreach(</a:t>
            </a:r>
            <a:r>
              <a:rPr lang="en-US" sz="2800" dirty="0" err="1">
                <a:latin typeface="Consolas" panose="020B0609020204030204" pitchFamily="49" charset="0"/>
              </a:rPr>
              <a:t>var</a:t>
            </a:r>
            <a:r>
              <a:rPr lang="en-US" sz="2800" dirty="0">
                <a:latin typeface="Consolas" panose="020B0609020204030204" pitchFamily="49" charset="0"/>
              </a:rPr>
              <a:t> item in source)</a:t>
            </a:r>
          </a:p>
          <a:p>
            <a:r>
              <a:rPr lang="en-US" sz="2800" dirty="0">
                <a:latin typeface="Consolas" panose="020B0609020204030204" pitchFamily="49" charset="0"/>
              </a:rPr>
              <a:t>{</a:t>
            </a:r>
          </a:p>
          <a:p>
            <a:r>
              <a:rPr lang="en-US" sz="2800" dirty="0">
                <a:latin typeface="Consolas" panose="020B0609020204030204" pitchFamily="49" charset="0"/>
              </a:rPr>
              <a:t>  </a:t>
            </a:r>
            <a:r>
              <a:rPr lang="en-US" sz="2800" dirty="0" err="1">
                <a:latin typeface="Consolas" panose="020B0609020204030204" pitchFamily="49" charset="0"/>
              </a:rPr>
              <a:t>var</a:t>
            </a:r>
            <a:r>
              <a:rPr lang="en-US" sz="2800" dirty="0">
                <a:latin typeface="Consolas" panose="020B0609020204030204" pitchFamily="49" charset="0"/>
              </a:rPr>
              <a:t> holder = new </a:t>
            </a:r>
            <a:r>
              <a:rPr lang="en-US" sz="2800" dirty="0" err="1">
                <a:latin typeface="Consolas" panose="020B0609020204030204" pitchFamily="49" charset="0"/>
              </a:rPr>
              <a:t>int</a:t>
            </a:r>
            <a:r>
              <a:rPr lang="en-US" sz="2800" dirty="0">
                <a:latin typeface="Consolas" panose="020B0609020204030204" pitchFamily="49" charset="0"/>
              </a:rPr>
              <a:t>[</a:t>
            </a:r>
            <a:r>
              <a:rPr lang="en-US" sz="2800" dirty="0" err="1">
                <a:latin typeface="Consolas" panose="020B0609020204030204" pitchFamily="49" charset="0"/>
              </a:rPr>
              <a:t>destination.Length</a:t>
            </a:r>
            <a:r>
              <a:rPr lang="en-US" sz="2800" dirty="0">
                <a:latin typeface="Consolas" panose="020B0609020204030204" pitchFamily="49" charset="0"/>
              </a:rPr>
              <a:t> + 1];</a:t>
            </a:r>
          </a:p>
          <a:p>
            <a:r>
              <a:rPr lang="en-US" sz="2800" dirty="0">
                <a:latin typeface="Consolas" panose="020B0609020204030204" pitchFamily="49" charset="0"/>
              </a:rPr>
              <a:t>  </a:t>
            </a:r>
            <a:r>
              <a:rPr lang="en-US" sz="2800" dirty="0" err="1">
                <a:latin typeface="Consolas" panose="020B0609020204030204" pitchFamily="49" charset="0"/>
              </a:rPr>
              <a:t>destination.CopyTo</a:t>
            </a:r>
            <a:r>
              <a:rPr lang="en-US" sz="2800" dirty="0">
                <a:latin typeface="Consolas" panose="020B0609020204030204" pitchFamily="49" charset="0"/>
              </a:rPr>
              <a:t>(holder, 0);</a:t>
            </a:r>
          </a:p>
          <a:p>
            <a:r>
              <a:rPr lang="en-US" sz="2800" dirty="0">
                <a:latin typeface="Consolas" panose="020B0609020204030204" pitchFamily="49" charset="0"/>
              </a:rPr>
              <a:t>  holder[</a:t>
            </a:r>
            <a:r>
              <a:rPr lang="en-US" sz="2800" dirty="0" err="1">
                <a:latin typeface="Consolas" panose="020B0609020204030204" pitchFamily="49" charset="0"/>
              </a:rPr>
              <a:t>destination.Length</a:t>
            </a:r>
            <a:r>
              <a:rPr lang="en-US" sz="2800" dirty="0">
                <a:latin typeface="Consolas" panose="020B0609020204030204" pitchFamily="49" charset="0"/>
              </a:rPr>
              <a:t>] = item;</a:t>
            </a:r>
          </a:p>
          <a:p>
            <a:r>
              <a:rPr lang="en-US" sz="2800" dirty="0">
                <a:latin typeface="Consolas" panose="020B0609020204030204" pitchFamily="49" charset="0"/>
              </a:rPr>
              <a:t>  destination = holder;</a:t>
            </a:r>
          </a:p>
          <a:p>
            <a:r>
              <a:rPr lang="en-US" sz="2800" dirty="0">
                <a:latin typeface="Consolas" panose="020B0609020204030204" pitchFamily="49" charset="0"/>
              </a:rPr>
              <a:t>}</a:t>
            </a:r>
          </a:p>
        </p:txBody>
      </p:sp>
    </p:spTree>
    <p:extLst>
      <p:ext uri="{BB962C8B-B14F-4D97-AF65-F5344CB8AC3E}">
        <p14:creationId xmlns:p14="http://schemas.microsoft.com/office/powerpoint/2010/main" val="136132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http://a.dilcdn.com/bl/wp-content/uploads/sites/8/2012/04/rattled.jpg</a:t>
            </a:r>
          </a:p>
        </p:txBody>
      </p:sp>
      <p:pic>
        <p:nvPicPr>
          <p:cNvPr id="5" name="Picture 4">
            <a:extLst>
              <a:ext uri="{FF2B5EF4-FFF2-40B4-BE49-F238E27FC236}">
                <a16:creationId xmlns:a16="http://schemas.microsoft.com/office/drawing/2014/main" id="{6BBDF82A-568D-4F20-AFE8-65CD02E6D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825" y="1067382"/>
            <a:ext cx="7118350" cy="4723235"/>
          </a:xfrm>
          <a:prstGeom prst="rect">
            <a:avLst/>
          </a:prstGeom>
        </p:spPr>
      </p:pic>
    </p:spTree>
    <p:extLst>
      <p:ext uri="{BB962C8B-B14F-4D97-AF65-F5344CB8AC3E}">
        <p14:creationId xmlns:p14="http://schemas.microsoft.com/office/powerpoint/2010/main" val="3813007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Analysis</a:t>
            </a:r>
          </a:p>
        </p:txBody>
      </p:sp>
      <p:sp>
        <p:nvSpPr>
          <p:cNvPr id="6" name="Rectangle 5">
            <a:extLst>
              <a:ext uri="{FF2B5EF4-FFF2-40B4-BE49-F238E27FC236}">
                <a16:creationId xmlns:a16="http://schemas.microsoft.com/office/drawing/2014/main" id="{8AE674CC-0AC5-4C60-A954-57BEECEF1532}"/>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http://images.dpchallenge.com/images_challenge/0-999/806/1200/Copyrighted_Image_Reuse_Prohibited_636539.jpg</a:t>
            </a:r>
          </a:p>
        </p:txBody>
      </p:sp>
      <p:pic>
        <p:nvPicPr>
          <p:cNvPr id="4" name="Picture 3">
            <a:extLst>
              <a:ext uri="{FF2B5EF4-FFF2-40B4-BE49-F238E27FC236}">
                <a16:creationId xmlns:a16="http://schemas.microsoft.com/office/drawing/2014/main" id="{DF3FD2C5-7A9D-439E-A883-9169E63B8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640" y="920019"/>
            <a:ext cx="7538720" cy="5017961"/>
          </a:xfrm>
          <a:prstGeom prst="rect">
            <a:avLst/>
          </a:prstGeom>
        </p:spPr>
      </p:pic>
    </p:spTree>
    <p:extLst>
      <p:ext uri="{BB962C8B-B14F-4D97-AF65-F5344CB8AC3E}">
        <p14:creationId xmlns:p14="http://schemas.microsoft.com/office/powerpoint/2010/main" val="794257495"/>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65A3A91F-3324-4EE4-8BF2-C3B78E1D1674}">
  <ds:schemaRef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PPT_Master_010418</Template>
  <TotalTime>2403</TotalTime>
  <Words>2347</Words>
  <Application>Microsoft Office PowerPoint</Application>
  <PresentationFormat>Widescreen</PresentationFormat>
  <Paragraphs>278</Paragraphs>
  <Slides>44</Slides>
  <Notes>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Dotum</vt:lpstr>
      <vt:lpstr>ＭＳ Ｐゴシック</vt:lpstr>
      <vt:lpstr>Arial</vt:lpstr>
      <vt:lpstr>Arial Black</vt:lpstr>
      <vt:lpstr>Calibri</vt:lpstr>
      <vt:lpstr>Consolas</vt:lpstr>
      <vt:lpstr>Cordia New</vt:lpstr>
      <vt:lpstr>Franklin Gothic Book</vt:lpstr>
      <vt:lpstr>Franklin Gothic Medium Cond</vt:lpstr>
      <vt:lpstr>Wingdings</vt:lpstr>
      <vt:lpstr>MGNC_PPT_FINAL</vt:lpstr>
      <vt:lpstr>Analyzing Code in .NET</vt:lpstr>
      <vt:lpstr>Personal Info</vt:lpstr>
      <vt:lpstr>Downloads</vt:lpstr>
      <vt:lpstr>Overview </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Analysis</vt:lpstr>
      <vt:lpstr>Demo: Analyzing Code with .editorconfig and Analyzers</vt:lpstr>
      <vt:lpstr>Building</vt:lpstr>
      <vt:lpstr>Building</vt:lpstr>
      <vt:lpstr>Building</vt:lpstr>
      <vt:lpstr>Building</vt:lpstr>
      <vt:lpstr>Building</vt:lpstr>
      <vt:lpstr>Building</vt:lpstr>
      <vt:lpstr>Building</vt:lpstr>
      <vt:lpstr>Building</vt:lpstr>
      <vt:lpstr>Building</vt:lpstr>
      <vt:lpstr>Demo: Writing an Analyzer and Code Fix</vt:lpstr>
      <vt:lpstr>Conclusion</vt:lpstr>
      <vt:lpstr>Analyzing Code in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59</cp:revision>
  <dcterms:created xsi:type="dcterms:W3CDTF">2018-02-12T02:51:15Z</dcterms:created>
  <dcterms:modified xsi:type="dcterms:W3CDTF">2018-02-14T03:56:47Z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